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5"/>
  </p:notesMasterIdLst>
  <p:sldIdLst>
    <p:sldId id="256" r:id="rId2"/>
    <p:sldId id="257" r:id="rId3"/>
    <p:sldId id="269" r:id="rId4"/>
    <p:sldId id="313" r:id="rId5"/>
    <p:sldId id="258" r:id="rId6"/>
    <p:sldId id="260" r:id="rId7"/>
    <p:sldId id="316" r:id="rId8"/>
    <p:sldId id="259" r:id="rId9"/>
    <p:sldId id="315" r:id="rId10"/>
    <p:sldId id="317" r:id="rId11"/>
    <p:sldId id="318" r:id="rId12"/>
    <p:sldId id="268" r:id="rId13"/>
    <p:sldId id="270" r:id="rId14"/>
  </p:sldIdLst>
  <p:sldSz cx="9144000" cy="5143500" type="screen16x9"/>
  <p:notesSz cx="6858000" cy="9144000"/>
  <p:embeddedFontLst>
    <p:embeddedFont>
      <p:font typeface="Cardo" panose="02020600000000000000" pitchFamily="18" charset="-79"/>
      <p:regular r:id="rId16"/>
      <p:bold r:id="rId17"/>
      <p:italic r:id="rId18"/>
    </p:embeddedFont>
    <p:embeddedFont>
      <p:font typeface="Fira Sans Extra Condensed Medium" panose="020B0603050000020004" pitchFamily="34" charset="0"/>
      <p:regular r:id="rId19"/>
      <p:bold r:id="rId20"/>
      <p:italic r:id="rId21"/>
      <p:boldItalic r:id="rId22"/>
    </p:embeddedFont>
    <p:embeddedFont>
      <p:font typeface="Josefin Sans" pitchFamily="2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Roboto Condensed Light" panose="020F0302020204030204" pitchFamily="34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0186C8-001A-4414-81AC-8E99C181361D}">
  <a:tblStyle styleId="{A40186C8-001A-4414-81AC-8E99C18136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/>
    <p:restoredTop sz="94665"/>
  </p:normalViewPr>
  <p:slideViewPr>
    <p:cSldViewPr snapToGrid="0">
      <p:cViewPr varScale="1">
        <p:scale>
          <a:sx n="116" d="100"/>
          <a:sy n="116" d="100"/>
        </p:scale>
        <p:origin x="184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E37C45-7514-2F4D-8C34-682189E49F40}" type="doc">
      <dgm:prSet loTypeId="urn:microsoft.com/office/officeart/2005/8/layout/radial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EA7B124-7F90-3F4A-A386-34809403ED14}">
      <dgm:prSet phldrT="[Текст]"/>
      <dgm:spPr/>
      <dgm:t>
        <a:bodyPr/>
        <a:lstStyle/>
        <a:p>
          <a:r>
            <a:rPr lang="de-AT" dirty="0">
              <a:solidFill>
                <a:schemeClr val="tx1"/>
              </a:solidFill>
            </a:rPr>
            <a:t>Price </a:t>
          </a:r>
          <a:r>
            <a:rPr lang="de-AT" dirty="0" err="1">
              <a:solidFill>
                <a:schemeClr val="tx1"/>
              </a:solidFill>
            </a:rPr>
            <a:t>of</a:t>
          </a:r>
          <a:r>
            <a:rPr lang="de-AT" dirty="0">
              <a:solidFill>
                <a:schemeClr val="tx1"/>
              </a:solidFill>
            </a:rPr>
            <a:t> Gold </a:t>
          </a:r>
          <a:endParaRPr lang="ru-RU" dirty="0">
            <a:solidFill>
              <a:schemeClr val="tx1"/>
            </a:solidFill>
          </a:endParaRPr>
        </a:p>
      </dgm:t>
    </dgm:pt>
    <dgm:pt modelId="{A0D88C0D-D342-7D49-97C8-2F9B37F9741A}" type="parTrans" cxnId="{492E2D46-B949-5C48-9098-CA789098CB52}">
      <dgm:prSet/>
      <dgm:spPr/>
      <dgm:t>
        <a:bodyPr/>
        <a:lstStyle/>
        <a:p>
          <a:endParaRPr lang="ru-RU"/>
        </a:p>
      </dgm:t>
    </dgm:pt>
    <dgm:pt modelId="{0650FE12-20E7-A04E-BA0A-EB2124639C1D}" type="sibTrans" cxnId="{492E2D46-B949-5C48-9098-CA789098CB52}">
      <dgm:prSet/>
      <dgm:spPr/>
      <dgm:t>
        <a:bodyPr/>
        <a:lstStyle/>
        <a:p>
          <a:endParaRPr lang="ru-RU"/>
        </a:p>
      </dgm:t>
    </dgm:pt>
    <dgm:pt modelId="{6A10AF9C-7456-1F48-9BD2-D4D4F3CFAC85}">
      <dgm:prSet phldrT="[Текст]" custT="1"/>
      <dgm:spPr/>
      <dgm:t>
        <a:bodyPr/>
        <a:lstStyle/>
        <a:p>
          <a:r>
            <a:rPr lang="en-GB" sz="1400" b="1" i="0" u="none" dirty="0">
              <a:solidFill>
                <a:schemeClr val="tx1"/>
              </a:solidFill>
            </a:rPr>
            <a:t>Macroeconomic Data</a:t>
          </a:r>
          <a:endParaRPr lang="ru-RU" sz="1400" dirty="0">
            <a:solidFill>
              <a:schemeClr val="tx1"/>
            </a:solidFill>
          </a:endParaRPr>
        </a:p>
      </dgm:t>
    </dgm:pt>
    <dgm:pt modelId="{8A2B2AA2-300A-D041-91C4-9F735F7BC79B}" type="parTrans" cxnId="{7A9F0F8C-7C2C-0E4A-AE8B-6166D07AC6E4}">
      <dgm:prSet/>
      <dgm:spPr/>
      <dgm:t>
        <a:bodyPr/>
        <a:lstStyle/>
        <a:p>
          <a:endParaRPr lang="ru-RU"/>
        </a:p>
      </dgm:t>
    </dgm:pt>
    <dgm:pt modelId="{6F30862A-27C0-B042-9E8E-AEDBA43B9962}" type="sibTrans" cxnId="{7A9F0F8C-7C2C-0E4A-AE8B-6166D07AC6E4}">
      <dgm:prSet/>
      <dgm:spPr/>
      <dgm:t>
        <a:bodyPr/>
        <a:lstStyle/>
        <a:p>
          <a:endParaRPr lang="ru-RU"/>
        </a:p>
      </dgm:t>
    </dgm:pt>
    <dgm:pt modelId="{E1573993-8D3E-A441-B77A-E3EE1241BE59}">
      <dgm:prSet phldrT="[Текст]"/>
      <dgm:spPr/>
    </dgm:pt>
    <dgm:pt modelId="{0045333B-435A-074D-A2AD-E47634CF2CBC}" type="parTrans" cxnId="{1B779BF2-A5B0-0A42-825D-2F4705919689}">
      <dgm:prSet/>
      <dgm:spPr/>
      <dgm:t>
        <a:bodyPr/>
        <a:lstStyle/>
        <a:p>
          <a:endParaRPr lang="ru-RU"/>
        </a:p>
      </dgm:t>
    </dgm:pt>
    <dgm:pt modelId="{64E9CB8B-6BC5-DE4C-BA68-80E6F7C25B20}" type="sibTrans" cxnId="{1B779BF2-A5B0-0A42-825D-2F4705919689}">
      <dgm:prSet/>
      <dgm:spPr/>
      <dgm:t>
        <a:bodyPr/>
        <a:lstStyle/>
        <a:p>
          <a:endParaRPr lang="ru-RU"/>
        </a:p>
      </dgm:t>
    </dgm:pt>
    <dgm:pt modelId="{EFA795EA-FE49-8646-9295-EB3382812E81}">
      <dgm:prSet phldrT="[Текст]" phldr="1"/>
      <dgm:spPr/>
      <dgm:t>
        <a:bodyPr/>
        <a:lstStyle/>
        <a:p>
          <a:endParaRPr lang="ru-RU"/>
        </a:p>
      </dgm:t>
    </dgm:pt>
    <dgm:pt modelId="{AB200E6D-8BCC-C544-B78B-356AA30A431B}" type="parTrans" cxnId="{75E5B8CA-A1A6-2143-99D3-277A7DF8BC23}">
      <dgm:prSet/>
      <dgm:spPr/>
      <dgm:t>
        <a:bodyPr/>
        <a:lstStyle/>
        <a:p>
          <a:endParaRPr lang="ru-RU"/>
        </a:p>
      </dgm:t>
    </dgm:pt>
    <dgm:pt modelId="{8B8905FB-63DD-4344-BEAF-A8A0418D197B}" type="sibTrans" cxnId="{75E5B8CA-A1A6-2143-99D3-277A7DF8BC23}">
      <dgm:prSet/>
      <dgm:spPr/>
      <dgm:t>
        <a:bodyPr/>
        <a:lstStyle/>
        <a:p>
          <a:endParaRPr lang="ru-RU"/>
        </a:p>
      </dgm:t>
    </dgm:pt>
    <dgm:pt modelId="{1E8FFFD7-F679-684B-807A-AD50EA3A548E}">
      <dgm:prSet phldrT="[Текст]" phldr="1"/>
      <dgm:spPr/>
      <dgm:t>
        <a:bodyPr/>
        <a:lstStyle/>
        <a:p>
          <a:endParaRPr lang="ru-RU"/>
        </a:p>
      </dgm:t>
    </dgm:pt>
    <dgm:pt modelId="{BFCE4573-2D25-634C-96EE-F44F12F7F2D0}" type="parTrans" cxnId="{31C627D7-4705-FA40-BCEA-9E954CA55606}">
      <dgm:prSet/>
      <dgm:spPr/>
      <dgm:t>
        <a:bodyPr/>
        <a:lstStyle/>
        <a:p>
          <a:endParaRPr lang="ru-RU"/>
        </a:p>
      </dgm:t>
    </dgm:pt>
    <dgm:pt modelId="{5AFC6D1A-02BB-E646-8EA9-F4EE9B6D3BC4}" type="sibTrans" cxnId="{31C627D7-4705-FA40-BCEA-9E954CA55606}">
      <dgm:prSet/>
      <dgm:spPr/>
      <dgm:t>
        <a:bodyPr/>
        <a:lstStyle/>
        <a:p>
          <a:endParaRPr lang="ru-RU"/>
        </a:p>
      </dgm:t>
    </dgm:pt>
    <dgm:pt modelId="{B54A4BD9-C8AE-3B45-8038-C4170DEB21C5}">
      <dgm:prSet phldrT="[Текст]"/>
      <dgm:spPr/>
    </dgm:pt>
    <dgm:pt modelId="{8D5DF5EA-3D2D-9D43-AA5B-88C4408765D7}" type="parTrans" cxnId="{6326EE03-867C-5B4C-8D38-07C2693B8226}">
      <dgm:prSet/>
      <dgm:spPr/>
      <dgm:t>
        <a:bodyPr/>
        <a:lstStyle/>
        <a:p>
          <a:endParaRPr lang="ru-RU"/>
        </a:p>
      </dgm:t>
    </dgm:pt>
    <dgm:pt modelId="{C14C9CDB-0B2B-5543-8615-7C4064571DE4}" type="sibTrans" cxnId="{6326EE03-867C-5B4C-8D38-07C2693B8226}">
      <dgm:prSet/>
      <dgm:spPr/>
      <dgm:t>
        <a:bodyPr/>
        <a:lstStyle/>
        <a:p>
          <a:endParaRPr lang="ru-RU"/>
        </a:p>
      </dgm:t>
    </dgm:pt>
    <dgm:pt modelId="{5A80BB22-7485-8A46-8FEA-6EDA3AFEC9C9}">
      <dgm:prSet phldrT="[Текст]" custT="1"/>
      <dgm:spPr/>
      <dgm:t>
        <a:bodyPr/>
        <a:lstStyle/>
        <a:p>
          <a:r>
            <a:rPr lang="en-GB" sz="1400" b="1" i="0" u="none" dirty="0">
              <a:solidFill>
                <a:schemeClr val="tx1"/>
              </a:solidFill>
            </a:rPr>
            <a:t>Geopolitical Events</a:t>
          </a:r>
          <a:endParaRPr lang="ru-RU" sz="1400" dirty="0">
            <a:solidFill>
              <a:schemeClr val="tx1"/>
            </a:solidFill>
          </a:endParaRPr>
        </a:p>
      </dgm:t>
    </dgm:pt>
    <dgm:pt modelId="{68405C17-F797-CD47-AC40-0A4ABA04E7E5}" type="parTrans" cxnId="{6AE2E470-2370-5F44-B6D0-E6CC4C3CB0CD}">
      <dgm:prSet/>
      <dgm:spPr/>
      <dgm:t>
        <a:bodyPr/>
        <a:lstStyle/>
        <a:p>
          <a:endParaRPr lang="ru-RU"/>
        </a:p>
      </dgm:t>
    </dgm:pt>
    <dgm:pt modelId="{CC480063-1AD9-C24E-9921-76DE86E9548F}" type="sibTrans" cxnId="{6AE2E470-2370-5F44-B6D0-E6CC4C3CB0CD}">
      <dgm:prSet/>
      <dgm:spPr/>
      <dgm:t>
        <a:bodyPr/>
        <a:lstStyle/>
        <a:p>
          <a:endParaRPr lang="ru-RU"/>
        </a:p>
      </dgm:t>
    </dgm:pt>
    <dgm:pt modelId="{982526C7-EF0C-5747-94BB-9C06E27547BB}">
      <dgm:prSet phldrT="[Текст]" custT="1"/>
      <dgm:spPr/>
      <dgm:t>
        <a:bodyPr/>
        <a:lstStyle/>
        <a:p>
          <a:r>
            <a:rPr lang="en-GB" sz="1100" b="1" i="0" u="none" dirty="0">
              <a:solidFill>
                <a:schemeClr val="tx1"/>
              </a:solidFill>
            </a:rPr>
            <a:t>Currency Movements</a:t>
          </a:r>
          <a:endParaRPr lang="ru-RU" sz="1100" dirty="0">
            <a:solidFill>
              <a:schemeClr val="tx1"/>
            </a:solidFill>
          </a:endParaRPr>
        </a:p>
      </dgm:t>
    </dgm:pt>
    <dgm:pt modelId="{90826E54-6415-E64C-AD37-FC83594DB697}" type="parTrans" cxnId="{F6F304A5-EB1B-4B49-8ACD-FF25A17D1EE7}">
      <dgm:prSet/>
      <dgm:spPr/>
      <dgm:t>
        <a:bodyPr/>
        <a:lstStyle/>
        <a:p>
          <a:endParaRPr lang="ru-RU"/>
        </a:p>
      </dgm:t>
    </dgm:pt>
    <dgm:pt modelId="{84B84017-CC65-D244-945E-1AB2403478DA}" type="sibTrans" cxnId="{F6F304A5-EB1B-4B49-8ACD-FF25A17D1EE7}">
      <dgm:prSet/>
      <dgm:spPr/>
      <dgm:t>
        <a:bodyPr/>
        <a:lstStyle/>
        <a:p>
          <a:endParaRPr lang="ru-RU"/>
        </a:p>
      </dgm:t>
    </dgm:pt>
    <dgm:pt modelId="{924B34F9-C2D5-CE4B-885F-F76E49C18010}">
      <dgm:prSet phldrT="[Текст]" custT="1"/>
      <dgm:spPr/>
      <dgm:t>
        <a:bodyPr/>
        <a:lstStyle/>
        <a:p>
          <a:r>
            <a:rPr lang="en-GB" sz="1400" b="1" i="0" u="none" dirty="0">
              <a:solidFill>
                <a:schemeClr val="tx1"/>
              </a:solidFill>
            </a:rPr>
            <a:t>Interest Rate</a:t>
          </a:r>
          <a:endParaRPr lang="ru-RU" sz="1400" dirty="0">
            <a:solidFill>
              <a:schemeClr val="tx1"/>
            </a:solidFill>
          </a:endParaRPr>
        </a:p>
      </dgm:t>
    </dgm:pt>
    <dgm:pt modelId="{4FC9729B-B368-DE49-BFC9-B7E4CDD23FD8}" type="parTrans" cxnId="{94B7B77A-B1D7-374C-87AC-708C02E7DE08}">
      <dgm:prSet/>
      <dgm:spPr/>
      <dgm:t>
        <a:bodyPr/>
        <a:lstStyle/>
        <a:p>
          <a:endParaRPr lang="ru-RU"/>
        </a:p>
      </dgm:t>
    </dgm:pt>
    <dgm:pt modelId="{8CDACCB8-01FD-1645-A580-7347862FFA62}" type="sibTrans" cxnId="{94B7B77A-B1D7-374C-87AC-708C02E7DE08}">
      <dgm:prSet/>
      <dgm:spPr/>
      <dgm:t>
        <a:bodyPr/>
        <a:lstStyle/>
        <a:p>
          <a:endParaRPr lang="ru-RU"/>
        </a:p>
      </dgm:t>
    </dgm:pt>
    <dgm:pt modelId="{79FB4E58-B132-DB40-AC60-60AD417ED769}">
      <dgm:prSet phldrT="[Текст]" custT="1"/>
      <dgm:spPr/>
      <dgm:t>
        <a:bodyPr/>
        <a:lstStyle/>
        <a:p>
          <a:r>
            <a:rPr lang="en-GB" sz="1400" b="1" i="0" u="none" dirty="0">
              <a:solidFill>
                <a:schemeClr val="tx1"/>
              </a:solidFill>
            </a:rPr>
            <a:t>Central Bank Policies</a:t>
          </a:r>
          <a:endParaRPr lang="ru-RU" sz="1400" dirty="0">
            <a:solidFill>
              <a:schemeClr val="tx1"/>
            </a:solidFill>
          </a:endParaRPr>
        </a:p>
      </dgm:t>
    </dgm:pt>
    <dgm:pt modelId="{E141C661-8CC5-BA47-98FD-FA7D274FADB1}" type="parTrans" cxnId="{239E0307-27F4-BD46-B79D-4A51F30202B4}">
      <dgm:prSet/>
      <dgm:spPr/>
      <dgm:t>
        <a:bodyPr/>
        <a:lstStyle/>
        <a:p>
          <a:endParaRPr lang="ru-RU"/>
        </a:p>
      </dgm:t>
    </dgm:pt>
    <dgm:pt modelId="{5EC6CC36-0B1C-3A42-A692-78B7EA442CB9}" type="sibTrans" cxnId="{239E0307-27F4-BD46-B79D-4A51F30202B4}">
      <dgm:prSet/>
      <dgm:spPr/>
      <dgm:t>
        <a:bodyPr/>
        <a:lstStyle/>
        <a:p>
          <a:endParaRPr lang="ru-RU"/>
        </a:p>
      </dgm:t>
    </dgm:pt>
    <dgm:pt modelId="{2BA7F149-F0DE-4740-A1B7-0A7FDB229196}">
      <dgm:prSet phldrT="[Текст]" custT="1"/>
      <dgm:spPr/>
      <dgm:t>
        <a:bodyPr/>
        <a:lstStyle/>
        <a:p>
          <a:r>
            <a:rPr lang="en-GB" sz="1400" b="1" i="0" u="none" dirty="0">
              <a:solidFill>
                <a:schemeClr val="tx1"/>
              </a:solidFill>
            </a:rPr>
            <a:t>Market Sentiment</a:t>
          </a:r>
          <a:endParaRPr lang="ru-RU" sz="1400" dirty="0">
            <a:solidFill>
              <a:schemeClr val="tx1"/>
            </a:solidFill>
          </a:endParaRPr>
        </a:p>
      </dgm:t>
    </dgm:pt>
    <dgm:pt modelId="{82FC3341-A756-9142-BB16-C74D8B047E2E}" type="parTrans" cxnId="{26CFE736-2AF0-9B47-8E9E-9578D110FC6A}">
      <dgm:prSet/>
      <dgm:spPr/>
      <dgm:t>
        <a:bodyPr/>
        <a:lstStyle/>
        <a:p>
          <a:endParaRPr lang="ru-RU"/>
        </a:p>
      </dgm:t>
    </dgm:pt>
    <dgm:pt modelId="{BC5E14EC-5721-D648-9E0A-0A95BBA68D8B}" type="sibTrans" cxnId="{26CFE736-2AF0-9B47-8E9E-9578D110FC6A}">
      <dgm:prSet/>
      <dgm:spPr/>
      <dgm:t>
        <a:bodyPr/>
        <a:lstStyle/>
        <a:p>
          <a:endParaRPr lang="ru-RU"/>
        </a:p>
      </dgm:t>
    </dgm:pt>
    <dgm:pt modelId="{2B29EEB2-9D27-F646-8C8D-EBD3DA1B6AF3}" type="pres">
      <dgm:prSet presAssocID="{5EE37C45-7514-2F4D-8C34-682189E49F4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20B61AF-A44D-0E42-8ADB-1C4AED6DF76E}" type="pres">
      <dgm:prSet presAssocID="{2EA7B124-7F90-3F4A-A386-34809403ED14}" presName="centerShape" presStyleLbl="node0" presStyleIdx="0" presStyleCnt="1"/>
      <dgm:spPr/>
    </dgm:pt>
    <dgm:pt modelId="{E57B8154-EC41-F448-8F3E-DD6510259C25}" type="pres">
      <dgm:prSet presAssocID="{8A2B2AA2-300A-D041-91C4-9F735F7BC79B}" presName="Name9" presStyleLbl="parChTrans1D2" presStyleIdx="0" presStyleCnt="6"/>
      <dgm:spPr/>
    </dgm:pt>
    <dgm:pt modelId="{7141B780-378B-2349-80DA-87132B5AAEDB}" type="pres">
      <dgm:prSet presAssocID="{8A2B2AA2-300A-D041-91C4-9F735F7BC79B}" presName="connTx" presStyleLbl="parChTrans1D2" presStyleIdx="0" presStyleCnt="6"/>
      <dgm:spPr/>
    </dgm:pt>
    <dgm:pt modelId="{1A248355-200A-3542-8341-BE2C69384714}" type="pres">
      <dgm:prSet presAssocID="{6A10AF9C-7456-1F48-9BD2-D4D4F3CFAC85}" presName="node" presStyleLbl="node1" presStyleIdx="0" presStyleCnt="6" custScaleX="184333" custRadScaleRad="94402" custRadScaleInc="11299">
        <dgm:presLayoutVars>
          <dgm:bulletEnabled val="1"/>
        </dgm:presLayoutVars>
      </dgm:prSet>
      <dgm:spPr/>
    </dgm:pt>
    <dgm:pt modelId="{A04A0214-2B31-624A-84CC-758FFAC623AE}" type="pres">
      <dgm:prSet presAssocID="{68405C17-F797-CD47-AC40-0A4ABA04E7E5}" presName="Name9" presStyleLbl="parChTrans1D2" presStyleIdx="1" presStyleCnt="6"/>
      <dgm:spPr/>
    </dgm:pt>
    <dgm:pt modelId="{6FAFC0A2-6635-9043-A64D-93F92DA9A9A8}" type="pres">
      <dgm:prSet presAssocID="{68405C17-F797-CD47-AC40-0A4ABA04E7E5}" presName="connTx" presStyleLbl="parChTrans1D2" presStyleIdx="1" presStyleCnt="6"/>
      <dgm:spPr/>
    </dgm:pt>
    <dgm:pt modelId="{460E749B-0DC3-E343-A151-265DEE5F1B47}" type="pres">
      <dgm:prSet presAssocID="{5A80BB22-7485-8A46-8FEA-6EDA3AFEC9C9}" presName="node" presStyleLbl="node1" presStyleIdx="1" presStyleCnt="6" custScaleX="148763" custRadScaleRad="180929" custRadScaleInc="35539">
        <dgm:presLayoutVars>
          <dgm:bulletEnabled val="1"/>
        </dgm:presLayoutVars>
      </dgm:prSet>
      <dgm:spPr/>
    </dgm:pt>
    <dgm:pt modelId="{E0F0CBCE-5EDE-0C45-A1B1-C03660D1B79E}" type="pres">
      <dgm:prSet presAssocID="{90826E54-6415-E64C-AD37-FC83594DB697}" presName="Name9" presStyleLbl="parChTrans1D2" presStyleIdx="2" presStyleCnt="6"/>
      <dgm:spPr/>
    </dgm:pt>
    <dgm:pt modelId="{81CED582-031F-6F46-B3B3-E45DD114B3B1}" type="pres">
      <dgm:prSet presAssocID="{90826E54-6415-E64C-AD37-FC83594DB697}" presName="connTx" presStyleLbl="parChTrans1D2" presStyleIdx="2" presStyleCnt="6"/>
      <dgm:spPr/>
    </dgm:pt>
    <dgm:pt modelId="{1B5D4835-6FC7-4146-BF89-D0E62302C1F4}" type="pres">
      <dgm:prSet presAssocID="{982526C7-EF0C-5747-94BB-9C06E27547BB}" presName="node" presStyleLbl="node1" presStyleIdx="2" presStyleCnt="6" custRadScaleRad="150673" custRadScaleInc="-39514">
        <dgm:presLayoutVars>
          <dgm:bulletEnabled val="1"/>
        </dgm:presLayoutVars>
      </dgm:prSet>
      <dgm:spPr/>
    </dgm:pt>
    <dgm:pt modelId="{A49AB6C6-8820-7040-AEAC-2AA43FBE8CB4}" type="pres">
      <dgm:prSet presAssocID="{4FC9729B-B368-DE49-BFC9-B7E4CDD23FD8}" presName="Name9" presStyleLbl="parChTrans1D2" presStyleIdx="3" presStyleCnt="6"/>
      <dgm:spPr/>
    </dgm:pt>
    <dgm:pt modelId="{9A1B6B1F-8CF1-8D45-8A98-96369662D427}" type="pres">
      <dgm:prSet presAssocID="{4FC9729B-B368-DE49-BFC9-B7E4CDD23FD8}" presName="connTx" presStyleLbl="parChTrans1D2" presStyleIdx="3" presStyleCnt="6"/>
      <dgm:spPr/>
    </dgm:pt>
    <dgm:pt modelId="{92ED194C-DEE5-C04B-8B64-6AE7830731B0}" type="pres">
      <dgm:prSet presAssocID="{924B34F9-C2D5-CE4B-885F-F76E49C18010}" presName="node" presStyleLbl="node1" presStyleIdx="3" presStyleCnt="6">
        <dgm:presLayoutVars>
          <dgm:bulletEnabled val="1"/>
        </dgm:presLayoutVars>
      </dgm:prSet>
      <dgm:spPr/>
    </dgm:pt>
    <dgm:pt modelId="{A12B70EA-518A-AF44-A7BD-D46D5554BF00}" type="pres">
      <dgm:prSet presAssocID="{E141C661-8CC5-BA47-98FD-FA7D274FADB1}" presName="Name9" presStyleLbl="parChTrans1D2" presStyleIdx="4" presStyleCnt="6"/>
      <dgm:spPr/>
    </dgm:pt>
    <dgm:pt modelId="{2BFDEBD5-E058-F847-B05D-AE4CD20E8282}" type="pres">
      <dgm:prSet presAssocID="{E141C661-8CC5-BA47-98FD-FA7D274FADB1}" presName="connTx" presStyleLbl="parChTrans1D2" presStyleIdx="4" presStyleCnt="6"/>
      <dgm:spPr/>
    </dgm:pt>
    <dgm:pt modelId="{6FCEE19E-2262-8C46-AB4F-998D8DFBA1C9}" type="pres">
      <dgm:prSet presAssocID="{79FB4E58-B132-DB40-AC60-60AD417ED769}" presName="node" presStyleLbl="node1" presStyleIdx="4" presStyleCnt="6" custRadScaleRad="173022" custRadScaleInc="9562">
        <dgm:presLayoutVars>
          <dgm:bulletEnabled val="1"/>
        </dgm:presLayoutVars>
      </dgm:prSet>
      <dgm:spPr/>
    </dgm:pt>
    <dgm:pt modelId="{ED0F4C48-D382-2043-90BB-6BA8BCDA75BF}" type="pres">
      <dgm:prSet presAssocID="{82FC3341-A756-9142-BB16-C74D8B047E2E}" presName="Name9" presStyleLbl="parChTrans1D2" presStyleIdx="5" presStyleCnt="6"/>
      <dgm:spPr/>
    </dgm:pt>
    <dgm:pt modelId="{206B5A85-C37A-3744-81F3-EA67599D5937}" type="pres">
      <dgm:prSet presAssocID="{82FC3341-A756-9142-BB16-C74D8B047E2E}" presName="connTx" presStyleLbl="parChTrans1D2" presStyleIdx="5" presStyleCnt="6"/>
      <dgm:spPr/>
    </dgm:pt>
    <dgm:pt modelId="{13A2AB17-6DCA-7043-8DF7-DD71EE3FE52E}" type="pres">
      <dgm:prSet presAssocID="{2BA7F149-F0DE-4740-A1B7-0A7FDB229196}" presName="node" presStyleLbl="node1" presStyleIdx="5" presStyleCnt="6" custScaleX="158129" custRadScaleRad="151554" custRadScaleInc="-49348">
        <dgm:presLayoutVars>
          <dgm:bulletEnabled val="1"/>
        </dgm:presLayoutVars>
      </dgm:prSet>
      <dgm:spPr/>
    </dgm:pt>
  </dgm:ptLst>
  <dgm:cxnLst>
    <dgm:cxn modelId="{B324D302-9473-2C4D-A2B6-FCB782A8D892}" type="presOf" srcId="{90826E54-6415-E64C-AD37-FC83594DB697}" destId="{81CED582-031F-6F46-B3B3-E45DD114B3B1}" srcOrd="1" destOrd="0" presId="urn:microsoft.com/office/officeart/2005/8/layout/radial1"/>
    <dgm:cxn modelId="{6326EE03-867C-5B4C-8D38-07C2693B8226}" srcId="{5EE37C45-7514-2F4D-8C34-682189E49F40}" destId="{B54A4BD9-C8AE-3B45-8038-C4170DEB21C5}" srcOrd="2" destOrd="0" parTransId="{8D5DF5EA-3D2D-9D43-AA5B-88C4408765D7}" sibTransId="{C14C9CDB-0B2B-5543-8615-7C4064571DE4}"/>
    <dgm:cxn modelId="{239E0307-27F4-BD46-B79D-4A51F30202B4}" srcId="{2EA7B124-7F90-3F4A-A386-34809403ED14}" destId="{79FB4E58-B132-DB40-AC60-60AD417ED769}" srcOrd="4" destOrd="0" parTransId="{E141C661-8CC5-BA47-98FD-FA7D274FADB1}" sibTransId="{5EC6CC36-0B1C-3A42-A692-78B7EA442CB9}"/>
    <dgm:cxn modelId="{AEC19917-2384-8749-B150-BBBFFC0AAD81}" type="presOf" srcId="{4FC9729B-B368-DE49-BFC9-B7E4CDD23FD8}" destId="{9A1B6B1F-8CF1-8D45-8A98-96369662D427}" srcOrd="1" destOrd="0" presId="urn:microsoft.com/office/officeart/2005/8/layout/radial1"/>
    <dgm:cxn modelId="{173CAA19-3E2A-CE4E-A17A-1166F2283503}" type="presOf" srcId="{2EA7B124-7F90-3F4A-A386-34809403ED14}" destId="{920B61AF-A44D-0E42-8ADB-1C4AED6DF76E}" srcOrd="0" destOrd="0" presId="urn:microsoft.com/office/officeart/2005/8/layout/radial1"/>
    <dgm:cxn modelId="{944FF31E-2C68-014B-B661-5112C9280A00}" type="presOf" srcId="{6A10AF9C-7456-1F48-9BD2-D4D4F3CFAC85}" destId="{1A248355-200A-3542-8341-BE2C69384714}" srcOrd="0" destOrd="0" presId="urn:microsoft.com/office/officeart/2005/8/layout/radial1"/>
    <dgm:cxn modelId="{469AE023-E23A-204B-B141-2CBA60F34BDE}" type="presOf" srcId="{90826E54-6415-E64C-AD37-FC83594DB697}" destId="{E0F0CBCE-5EDE-0C45-A1B1-C03660D1B79E}" srcOrd="0" destOrd="0" presId="urn:microsoft.com/office/officeart/2005/8/layout/radial1"/>
    <dgm:cxn modelId="{3F768729-C0CA-6A48-944A-2F7469E3D352}" type="presOf" srcId="{982526C7-EF0C-5747-94BB-9C06E27547BB}" destId="{1B5D4835-6FC7-4146-BF89-D0E62302C1F4}" srcOrd="0" destOrd="0" presId="urn:microsoft.com/office/officeart/2005/8/layout/radial1"/>
    <dgm:cxn modelId="{55A6142F-CA5A-3C45-90F1-DFD9524D55F4}" type="presOf" srcId="{82FC3341-A756-9142-BB16-C74D8B047E2E}" destId="{ED0F4C48-D382-2043-90BB-6BA8BCDA75BF}" srcOrd="0" destOrd="0" presId="urn:microsoft.com/office/officeart/2005/8/layout/radial1"/>
    <dgm:cxn modelId="{A757BE35-98BD-7946-9D44-9C76C2263F5E}" type="presOf" srcId="{68405C17-F797-CD47-AC40-0A4ABA04E7E5}" destId="{6FAFC0A2-6635-9043-A64D-93F92DA9A9A8}" srcOrd="1" destOrd="0" presId="urn:microsoft.com/office/officeart/2005/8/layout/radial1"/>
    <dgm:cxn modelId="{26CFE736-2AF0-9B47-8E9E-9578D110FC6A}" srcId="{2EA7B124-7F90-3F4A-A386-34809403ED14}" destId="{2BA7F149-F0DE-4740-A1B7-0A7FDB229196}" srcOrd="5" destOrd="0" parTransId="{82FC3341-A756-9142-BB16-C74D8B047E2E}" sibTransId="{BC5E14EC-5721-D648-9E0A-0A95BBA68D8B}"/>
    <dgm:cxn modelId="{492E2D46-B949-5C48-9098-CA789098CB52}" srcId="{5EE37C45-7514-2F4D-8C34-682189E49F40}" destId="{2EA7B124-7F90-3F4A-A386-34809403ED14}" srcOrd="0" destOrd="0" parTransId="{A0D88C0D-D342-7D49-97C8-2F9B37F9741A}" sibTransId="{0650FE12-20E7-A04E-BA0A-EB2124639C1D}"/>
    <dgm:cxn modelId="{DCC9F84A-00D1-CA42-966B-BD2FA333E8C5}" type="presOf" srcId="{5EE37C45-7514-2F4D-8C34-682189E49F40}" destId="{2B29EEB2-9D27-F646-8C8D-EBD3DA1B6AF3}" srcOrd="0" destOrd="0" presId="urn:microsoft.com/office/officeart/2005/8/layout/radial1"/>
    <dgm:cxn modelId="{08318B5E-9878-1D46-9C3F-886192AE125A}" type="presOf" srcId="{E141C661-8CC5-BA47-98FD-FA7D274FADB1}" destId="{2BFDEBD5-E058-F847-B05D-AE4CD20E8282}" srcOrd="1" destOrd="0" presId="urn:microsoft.com/office/officeart/2005/8/layout/radial1"/>
    <dgm:cxn modelId="{6AE2E470-2370-5F44-B6D0-E6CC4C3CB0CD}" srcId="{2EA7B124-7F90-3F4A-A386-34809403ED14}" destId="{5A80BB22-7485-8A46-8FEA-6EDA3AFEC9C9}" srcOrd="1" destOrd="0" parTransId="{68405C17-F797-CD47-AC40-0A4ABA04E7E5}" sibTransId="{CC480063-1AD9-C24E-9921-76DE86E9548F}"/>
    <dgm:cxn modelId="{94B7B77A-B1D7-374C-87AC-708C02E7DE08}" srcId="{2EA7B124-7F90-3F4A-A386-34809403ED14}" destId="{924B34F9-C2D5-CE4B-885F-F76E49C18010}" srcOrd="3" destOrd="0" parTransId="{4FC9729B-B368-DE49-BFC9-B7E4CDD23FD8}" sibTransId="{8CDACCB8-01FD-1645-A580-7347862FFA62}"/>
    <dgm:cxn modelId="{2307F982-FDD1-C248-B095-CD8C7FC5CFB2}" type="presOf" srcId="{82FC3341-A756-9142-BB16-C74D8B047E2E}" destId="{206B5A85-C37A-3744-81F3-EA67599D5937}" srcOrd="1" destOrd="0" presId="urn:microsoft.com/office/officeart/2005/8/layout/radial1"/>
    <dgm:cxn modelId="{7A9F0F8C-7C2C-0E4A-AE8B-6166D07AC6E4}" srcId="{2EA7B124-7F90-3F4A-A386-34809403ED14}" destId="{6A10AF9C-7456-1F48-9BD2-D4D4F3CFAC85}" srcOrd="0" destOrd="0" parTransId="{8A2B2AA2-300A-D041-91C4-9F735F7BC79B}" sibTransId="{6F30862A-27C0-B042-9E8E-AEDBA43B9962}"/>
    <dgm:cxn modelId="{5A80F793-6F33-9348-BA9A-FF77166F1E95}" type="presOf" srcId="{2BA7F149-F0DE-4740-A1B7-0A7FDB229196}" destId="{13A2AB17-6DCA-7043-8DF7-DD71EE3FE52E}" srcOrd="0" destOrd="0" presId="urn:microsoft.com/office/officeart/2005/8/layout/radial1"/>
    <dgm:cxn modelId="{A42D819E-85A5-D748-B0E6-BF7BF5F24BCA}" type="presOf" srcId="{8A2B2AA2-300A-D041-91C4-9F735F7BC79B}" destId="{7141B780-378B-2349-80DA-87132B5AAEDB}" srcOrd="1" destOrd="0" presId="urn:microsoft.com/office/officeart/2005/8/layout/radial1"/>
    <dgm:cxn modelId="{7FA5A7A2-5000-974E-A28B-8485D9446EE8}" type="presOf" srcId="{8A2B2AA2-300A-D041-91C4-9F735F7BC79B}" destId="{E57B8154-EC41-F448-8F3E-DD6510259C25}" srcOrd="0" destOrd="0" presId="urn:microsoft.com/office/officeart/2005/8/layout/radial1"/>
    <dgm:cxn modelId="{F6F304A5-EB1B-4B49-8ACD-FF25A17D1EE7}" srcId="{2EA7B124-7F90-3F4A-A386-34809403ED14}" destId="{982526C7-EF0C-5747-94BB-9C06E27547BB}" srcOrd="2" destOrd="0" parTransId="{90826E54-6415-E64C-AD37-FC83594DB697}" sibTransId="{84B84017-CC65-D244-945E-1AB2403478DA}"/>
    <dgm:cxn modelId="{140A5AAF-8414-824D-BAB5-8E70E426F68F}" type="presOf" srcId="{68405C17-F797-CD47-AC40-0A4ABA04E7E5}" destId="{A04A0214-2B31-624A-84CC-758FFAC623AE}" srcOrd="0" destOrd="0" presId="urn:microsoft.com/office/officeart/2005/8/layout/radial1"/>
    <dgm:cxn modelId="{CDC352B0-B868-2341-8965-48D2094BAAC1}" type="presOf" srcId="{4FC9729B-B368-DE49-BFC9-B7E4CDD23FD8}" destId="{A49AB6C6-8820-7040-AEAC-2AA43FBE8CB4}" srcOrd="0" destOrd="0" presId="urn:microsoft.com/office/officeart/2005/8/layout/radial1"/>
    <dgm:cxn modelId="{75E5B8CA-A1A6-2143-99D3-277A7DF8BC23}" srcId="{E1573993-8D3E-A441-B77A-E3EE1241BE59}" destId="{EFA795EA-FE49-8646-9295-EB3382812E81}" srcOrd="0" destOrd="0" parTransId="{AB200E6D-8BCC-C544-B78B-356AA30A431B}" sibTransId="{8B8905FB-63DD-4344-BEAF-A8A0418D197B}"/>
    <dgm:cxn modelId="{31C627D7-4705-FA40-BCEA-9E954CA55606}" srcId="{E1573993-8D3E-A441-B77A-E3EE1241BE59}" destId="{1E8FFFD7-F679-684B-807A-AD50EA3A548E}" srcOrd="1" destOrd="0" parTransId="{BFCE4573-2D25-634C-96EE-F44F12F7F2D0}" sibTransId="{5AFC6D1A-02BB-E646-8EA9-F4EE9B6D3BC4}"/>
    <dgm:cxn modelId="{49F10AE0-633A-5149-A463-358A4D70514F}" type="presOf" srcId="{924B34F9-C2D5-CE4B-885F-F76E49C18010}" destId="{92ED194C-DEE5-C04B-8B64-6AE7830731B0}" srcOrd="0" destOrd="0" presId="urn:microsoft.com/office/officeart/2005/8/layout/radial1"/>
    <dgm:cxn modelId="{3C59A4E5-4AA5-454E-9E93-B2AC61FF6531}" type="presOf" srcId="{5A80BB22-7485-8A46-8FEA-6EDA3AFEC9C9}" destId="{460E749B-0DC3-E343-A151-265DEE5F1B47}" srcOrd="0" destOrd="0" presId="urn:microsoft.com/office/officeart/2005/8/layout/radial1"/>
    <dgm:cxn modelId="{8A0B4FED-E5F0-B84C-962F-53BA1BC3AB9D}" type="presOf" srcId="{79FB4E58-B132-DB40-AC60-60AD417ED769}" destId="{6FCEE19E-2262-8C46-AB4F-998D8DFBA1C9}" srcOrd="0" destOrd="0" presId="urn:microsoft.com/office/officeart/2005/8/layout/radial1"/>
    <dgm:cxn modelId="{1B779BF2-A5B0-0A42-825D-2F4705919689}" srcId="{5EE37C45-7514-2F4D-8C34-682189E49F40}" destId="{E1573993-8D3E-A441-B77A-E3EE1241BE59}" srcOrd="1" destOrd="0" parTransId="{0045333B-435A-074D-A2AD-E47634CF2CBC}" sibTransId="{64E9CB8B-6BC5-DE4C-BA68-80E6F7C25B20}"/>
    <dgm:cxn modelId="{D2B7D9F7-D5EA-324F-8B8F-9BC69C0DF61D}" type="presOf" srcId="{E141C661-8CC5-BA47-98FD-FA7D274FADB1}" destId="{A12B70EA-518A-AF44-A7BD-D46D5554BF00}" srcOrd="0" destOrd="0" presId="urn:microsoft.com/office/officeart/2005/8/layout/radial1"/>
    <dgm:cxn modelId="{62659096-7861-DB4A-B572-7CCFA1D5F85D}" type="presParOf" srcId="{2B29EEB2-9D27-F646-8C8D-EBD3DA1B6AF3}" destId="{920B61AF-A44D-0E42-8ADB-1C4AED6DF76E}" srcOrd="0" destOrd="0" presId="urn:microsoft.com/office/officeart/2005/8/layout/radial1"/>
    <dgm:cxn modelId="{FE882FFE-402E-574A-89D6-E87006F67B7D}" type="presParOf" srcId="{2B29EEB2-9D27-F646-8C8D-EBD3DA1B6AF3}" destId="{E57B8154-EC41-F448-8F3E-DD6510259C25}" srcOrd="1" destOrd="0" presId="urn:microsoft.com/office/officeart/2005/8/layout/radial1"/>
    <dgm:cxn modelId="{E4660FDF-269B-C84E-B316-C107A955EAFC}" type="presParOf" srcId="{E57B8154-EC41-F448-8F3E-DD6510259C25}" destId="{7141B780-378B-2349-80DA-87132B5AAEDB}" srcOrd="0" destOrd="0" presId="urn:microsoft.com/office/officeart/2005/8/layout/radial1"/>
    <dgm:cxn modelId="{9224FA07-214C-2A4A-A53B-409886ABCBD4}" type="presParOf" srcId="{2B29EEB2-9D27-F646-8C8D-EBD3DA1B6AF3}" destId="{1A248355-200A-3542-8341-BE2C69384714}" srcOrd="2" destOrd="0" presId="urn:microsoft.com/office/officeart/2005/8/layout/radial1"/>
    <dgm:cxn modelId="{387BFC60-3072-024C-822E-60160BF39D9F}" type="presParOf" srcId="{2B29EEB2-9D27-F646-8C8D-EBD3DA1B6AF3}" destId="{A04A0214-2B31-624A-84CC-758FFAC623AE}" srcOrd="3" destOrd="0" presId="urn:microsoft.com/office/officeart/2005/8/layout/radial1"/>
    <dgm:cxn modelId="{D5687442-6108-3F4C-A607-AF0B30B22BC5}" type="presParOf" srcId="{A04A0214-2B31-624A-84CC-758FFAC623AE}" destId="{6FAFC0A2-6635-9043-A64D-93F92DA9A9A8}" srcOrd="0" destOrd="0" presId="urn:microsoft.com/office/officeart/2005/8/layout/radial1"/>
    <dgm:cxn modelId="{EE8BF3C6-64E9-DC4D-A177-AAE6C31462D7}" type="presParOf" srcId="{2B29EEB2-9D27-F646-8C8D-EBD3DA1B6AF3}" destId="{460E749B-0DC3-E343-A151-265DEE5F1B47}" srcOrd="4" destOrd="0" presId="urn:microsoft.com/office/officeart/2005/8/layout/radial1"/>
    <dgm:cxn modelId="{7F3D7F94-7439-404A-99E4-DC28B176F8F2}" type="presParOf" srcId="{2B29EEB2-9D27-F646-8C8D-EBD3DA1B6AF3}" destId="{E0F0CBCE-5EDE-0C45-A1B1-C03660D1B79E}" srcOrd="5" destOrd="0" presId="urn:microsoft.com/office/officeart/2005/8/layout/radial1"/>
    <dgm:cxn modelId="{3D7C419C-6A67-E244-A7EC-EDF89C8A59B0}" type="presParOf" srcId="{E0F0CBCE-5EDE-0C45-A1B1-C03660D1B79E}" destId="{81CED582-031F-6F46-B3B3-E45DD114B3B1}" srcOrd="0" destOrd="0" presId="urn:microsoft.com/office/officeart/2005/8/layout/radial1"/>
    <dgm:cxn modelId="{A58F347B-082C-C543-9917-4978B46E5328}" type="presParOf" srcId="{2B29EEB2-9D27-F646-8C8D-EBD3DA1B6AF3}" destId="{1B5D4835-6FC7-4146-BF89-D0E62302C1F4}" srcOrd="6" destOrd="0" presId="urn:microsoft.com/office/officeart/2005/8/layout/radial1"/>
    <dgm:cxn modelId="{CCB3B8E9-66EA-764D-8F76-4592C34F40BF}" type="presParOf" srcId="{2B29EEB2-9D27-F646-8C8D-EBD3DA1B6AF3}" destId="{A49AB6C6-8820-7040-AEAC-2AA43FBE8CB4}" srcOrd="7" destOrd="0" presId="urn:microsoft.com/office/officeart/2005/8/layout/radial1"/>
    <dgm:cxn modelId="{52BD51AD-4D91-EF4C-8B14-BBA3A148B77D}" type="presParOf" srcId="{A49AB6C6-8820-7040-AEAC-2AA43FBE8CB4}" destId="{9A1B6B1F-8CF1-8D45-8A98-96369662D427}" srcOrd="0" destOrd="0" presId="urn:microsoft.com/office/officeart/2005/8/layout/radial1"/>
    <dgm:cxn modelId="{8BD49E20-6E1A-3244-B195-22B6F2244EE9}" type="presParOf" srcId="{2B29EEB2-9D27-F646-8C8D-EBD3DA1B6AF3}" destId="{92ED194C-DEE5-C04B-8B64-6AE7830731B0}" srcOrd="8" destOrd="0" presId="urn:microsoft.com/office/officeart/2005/8/layout/radial1"/>
    <dgm:cxn modelId="{5B5EFB2C-60CE-D146-B788-2A9C5DEAA104}" type="presParOf" srcId="{2B29EEB2-9D27-F646-8C8D-EBD3DA1B6AF3}" destId="{A12B70EA-518A-AF44-A7BD-D46D5554BF00}" srcOrd="9" destOrd="0" presId="urn:microsoft.com/office/officeart/2005/8/layout/radial1"/>
    <dgm:cxn modelId="{0D12800D-60A3-8648-BE0D-CB6DB9561859}" type="presParOf" srcId="{A12B70EA-518A-AF44-A7BD-D46D5554BF00}" destId="{2BFDEBD5-E058-F847-B05D-AE4CD20E8282}" srcOrd="0" destOrd="0" presId="urn:microsoft.com/office/officeart/2005/8/layout/radial1"/>
    <dgm:cxn modelId="{3024B133-8F5D-884B-A4D5-C77C5719D71F}" type="presParOf" srcId="{2B29EEB2-9D27-F646-8C8D-EBD3DA1B6AF3}" destId="{6FCEE19E-2262-8C46-AB4F-998D8DFBA1C9}" srcOrd="10" destOrd="0" presId="urn:microsoft.com/office/officeart/2005/8/layout/radial1"/>
    <dgm:cxn modelId="{F7878000-4D63-464D-B3C2-2C94187D63B2}" type="presParOf" srcId="{2B29EEB2-9D27-F646-8C8D-EBD3DA1B6AF3}" destId="{ED0F4C48-D382-2043-90BB-6BA8BCDA75BF}" srcOrd="11" destOrd="0" presId="urn:microsoft.com/office/officeart/2005/8/layout/radial1"/>
    <dgm:cxn modelId="{AD30FAE5-65A5-BB4B-A970-C8F3D0934B98}" type="presParOf" srcId="{ED0F4C48-D382-2043-90BB-6BA8BCDA75BF}" destId="{206B5A85-C37A-3744-81F3-EA67599D5937}" srcOrd="0" destOrd="0" presId="urn:microsoft.com/office/officeart/2005/8/layout/radial1"/>
    <dgm:cxn modelId="{F47A2337-9236-B144-A1C8-C6FE0417895D}" type="presParOf" srcId="{2B29EEB2-9D27-F646-8C8D-EBD3DA1B6AF3}" destId="{13A2AB17-6DCA-7043-8DF7-DD71EE3FE52E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F5BDB7-3006-D64B-B47A-C951EB07ADDC}" type="doc">
      <dgm:prSet loTypeId="urn:microsoft.com/office/officeart/2005/8/layout/cycle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A7D0708-8C8A-704D-9725-E8F11B90ED86}">
      <dgm:prSet phldrT="[Текст]"/>
      <dgm:spPr>
        <a:solidFill>
          <a:schemeClr val="accent6"/>
        </a:solidFill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r>
            <a:rPr lang="de-AT" dirty="0"/>
            <a:t>Trend Lines</a:t>
          </a:r>
          <a:endParaRPr lang="ru-RU" dirty="0"/>
        </a:p>
      </dgm:t>
    </dgm:pt>
    <dgm:pt modelId="{09C2C672-FD5F-C440-9EA3-CADF009D526D}" type="parTrans" cxnId="{62AB675A-6F09-C24A-B318-7F2A405531C7}">
      <dgm:prSet/>
      <dgm:spPr/>
      <dgm:t>
        <a:bodyPr/>
        <a:lstStyle/>
        <a:p>
          <a:endParaRPr lang="ru-RU"/>
        </a:p>
      </dgm:t>
    </dgm:pt>
    <dgm:pt modelId="{D784E22E-33BB-354D-A804-EF91265221BE}" type="sibTrans" cxnId="{62AB675A-6F09-C24A-B318-7F2A405531C7}">
      <dgm:prSet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endParaRPr lang="ru-RU"/>
        </a:p>
      </dgm:t>
    </dgm:pt>
    <dgm:pt modelId="{0C298B8C-AEB0-2244-948B-5D8359D3A3ED}">
      <dgm:prSet phldrT="[Текст]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r>
            <a:rPr lang="de-AT" dirty="0"/>
            <a:t>Momentum </a:t>
          </a:r>
          <a:r>
            <a:rPr lang="de-AT" dirty="0" err="1"/>
            <a:t>Oscillators</a:t>
          </a:r>
          <a:endParaRPr lang="ru-RU" dirty="0"/>
        </a:p>
      </dgm:t>
    </dgm:pt>
    <dgm:pt modelId="{C2C32AD4-75AD-904C-8E25-8AD3B87A6734}" type="parTrans" cxnId="{8B269021-EFBF-554D-A6D5-C72501CF1184}">
      <dgm:prSet/>
      <dgm:spPr/>
      <dgm:t>
        <a:bodyPr/>
        <a:lstStyle/>
        <a:p>
          <a:endParaRPr lang="ru-RU"/>
        </a:p>
      </dgm:t>
    </dgm:pt>
    <dgm:pt modelId="{44E32728-A2BC-3F4D-A340-42BC73C948B0}" type="sibTrans" cxnId="{8B269021-EFBF-554D-A6D5-C72501CF1184}">
      <dgm:prSet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endParaRPr lang="ru-RU"/>
        </a:p>
      </dgm:t>
    </dgm:pt>
    <dgm:pt modelId="{967175B9-8248-9D40-83FE-DB60B259840C}">
      <dgm:prSet phldrT="[Текст]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r>
            <a:rPr lang="de-AT" dirty="0"/>
            <a:t>Volume </a:t>
          </a:r>
          <a:r>
            <a:rPr lang="de-AT" dirty="0" err="1"/>
            <a:t>Indicators</a:t>
          </a:r>
          <a:endParaRPr lang="ru-RU" dirty="0"/>
        </a:p>
      </dgm:t>
    </dgm:pt>
    <dgm:pt modelId="{94713CA0-2579-2C40-BB82-E524BA77294D}" type="parTrans" cxnId="{ACD1C63C-C588-6543-99C4-B8A722B74BEB}">
      <dgm:prSet/>
      <dgm:spPr/>
      <dgm:t>
        <a:bodyPr/>
        <a:lstStyle/>
        <a:p>
          <a:endParaRPr lang="ru-RU"/>
        </a:p>
      </dgm:t>
    </dgm:pt>
    <dgm:pt modelId="{EB2AF100-18A3-2F41-81A5-14F34755362B}" type="sibTrans" cxnId="{ACD1C63C-C588-6543-99C4-B8A722B74BEB}">
      <dgm:prSet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endParaRPr lang="ru-RU"/>
        </a:p>
      </dgm:t>
    </dgm:pt>
    <dgm:pt modelId="{3DD554BB-E606-644A-AFB5-3D076EF7FBAB}">
      <dgm:prSet phldrT="[Текст]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r>
            <a:rPr lang="de-AT" dirty="0"/>
            <a:t>Chart Patterns</a:t>
          </a:r>
          <a:endParaRPr lang="ru-RU" dirty="0"/>
        </a:p>
      </dgm:t>
    </dgm:pt>
    <dgm:pt modelId="{15DE549C-76B7-8443-9F75-D2BE65542F07}" type="parTrans" cxnId="{74BE701B-C2A3-EF4F-9F6A-064F31A3A499}">
      <dgm:prSet/>
      <dgm:spPr/>
      <dgm:t>
        <a:bodyPr/>
        <a:lstStyle/>
        <a:p>
          <a:endParaRPr lang="ru-RU"/>
        </a:p>
      </dgm:t>
    </dgm:pt>
    <dgm:pt modelId="{AD1E1C5C-A950-B144-BE53-617C0793A626}" type="sibTrans" cxnId="{74BE701B-C2A3-EF4F-9F6A-064F31A3A499}">
      <dgm:prSet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endParaRPr lang="ru-RU"/>
        </a:p>
      </dgm:t>
    </dgm:pt>
    <dgm:pt modelId="{4CC0CE8C-F8B7-C246-87CB-08B8C5C3468D}">
      <dgm:prSet phldrT="[Текст]"/>
      <dgm:spPr>
        <a:solidFill>
          <a:schemeClr val="accent6"/>
        </a:solidFill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  <dgm:t>
        <a:bodyPr/>
        <a:lstStyle/>
        <a:p>
          <a:r>
            <a:rPr lang="de-AT" dirty="0"/>
            <a:t>Moving Averages</a:t>
          </a:r>
          <a:endParaRPr lang="ru-RU" dirty="0"/>
        </a:p>
      </dgm:t>
    </dgm:pt>
    <dgm:pt modelId="{752639C5-BD8C-8047-915D-10432FB82CAD}" type="parTrans" cxnId="{D449D9F4-6601-DB4E-A234-1BDF49556EA4}">
      <dgm:prSet/>
      <dgm:spPr/>
      <dgm:t>
        <a:bodyPr/>
        <a:lstStyle/>
        <a:p>
          <a:endParaRPr lang="ru-RU"/>
        </a:p>
      </dgm:t>
    </dgm:pt>
    <dgm:pt modelId="{B3558D30-921D-EB43-9E79-958E5C5813B4}" type="sibTrans" cxnId="{D449D9F4-6601-DB4E-A234-1BDF49556EA4}">
      <dgm:prSet/>
      <dgm:spPr/>
      <dgm:t>
        <a:bodyPr/>
        <a:lstStyle/>
        <a:p>
          <a:endParaRPr lang="ru-RU"/>
        </a:p>
      </dgm:t>
    </dgm:pt>
    <dgm:pt modelId="{DFD03DEE-3274-2E45-ABA0-C4E6C096B58B}" type="pres">
      <dgm:prSet presAssocID="{62F5BDB7-3006-D64B-B47A-C951EB07ADDC}" presName="cycle" presStyleCnt="0">
        <dgm:presLayoutVars>
          <dgm:dir/>
          <dgm:resizeHandles val="exact"/>
        </dgm:presLayoutVars>
      </dgm:prSet>
      <dgm:spPr/>
    </dgm:pt>
    <dgm:pt modelId="{602D7E40-E365-A946-8AD4-A846CA93B356}" type="pres">
      <dgm:prSet presAssocID="{1A7D0708-8C8A-704D-9725-E8F11B90ED86}" presName="node" presStyleLbl="node1" presStyleIdx="0" presStyleCnt="5">
        <dgm:presLayoutVars>
          <dgm:bulletEnabled val="1"/>
        </dgm:presLayoutVars>
      </dgm:prSet>
      <dgm:spPr/>
    </dgm:pt>
    <dgm:pt modelId="{F258B078-64FB-224C-B78A-A6321AB01BAA}" type="pres">
      <dgm:prSet presAssocID="{1A7D0708-8C8A-704D-9725-E8F11B90ED86}" presName="spNode" presStyleCnt="0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</dgm:pt>
    <dgm:pt modelId="{709E8211-6FC8-0A41-B2CE-6BDBCCEE2911}" type="pres">
      <dgm:prSet presAssocID="{D784E22E-33BB-354D-A804-EF91265221BE}" presName="sibTrans" presStyleLbl="sibTrans1D1" presStyleIdx="0" presStyleCnt="5"/>
      <dgm:spPr/>
    </dgm:pt>
    <dgm:pt modelId="{4967FF2B-ED5A-6642-8E0F-7C1D64E421EA}" type="pres">
      <dgm:prSet presAssocID="{4CC0CE8C-F8B7-C246-87CB-08B8C5C3468D}" presName="node" presStyleLbl="node1" presStyleIdx="1" presStyleCnt="5">
        <dgm:presLayoutVars>
          <dgm:bulletEnabled val="1"/>
        </dgm:presLayoutVars>
      </dgm:prSet>
      <dgm:spPr/>
    </dgm:pt>
    <dgm:pt modelId="{74CC90FC-D74E-B245-8FCF-10BBC278191B}" type="pres">
      <dgm:prSet presAssocID="{4CC0CE8C-F8B7-C246-87CB-08B8C5C3468D}" presName="spNode" presStyleCnt="0"/>
      <dgm:spPr/>
    </dgm:pt>
    <dgm:pt modelId="{FB27D353-02E3-5D4E-AF89-534F5EB36D4F}" type="pres">
      <dgm:prSet presAssocID="{B3558D30-921D-EB43-9E79-958E5C5813B4}" presName="sibTrans" presStyleLbl="sibTrans1D1" presStyleIdx="1" presStyleCnt="5"/>
      <dgm:spPr/>
    </dgm:pt>
    <dgm:pt modelId="{4B03EAC0-B557-844B-BDDF-BEF264FF0B04}" type="pres">
      <dgm:prSet presAssocID="{0C298B8C-AEB0-2244-948B-5D8359D3A3ED}" presName="node" presStyleLbl="node1" presStyleIdx="2" presStyleCnt="5">
        <dgm:presLayoutVars>
          <dgm:bulletEnabled val="1"/>
        </dgm:presLayoutVars>
      </dgm:prSet>
      <dgm:spPr/>
    </dgm:pt>
    <dgm:pt modelId="{CA2919D5-2599-D247-B17C-E63A475F612F}" type="pres">
      <dgm:prSet presAssocID="{0C298B8C-AEB0-2244-948B-5D8359D3A3ED}" presName="spNode" presStyleCnt="0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</dgm:pt>
    <dgm:pt modelId="{30D1502E-09A5-2145-A6C1-117266EC17F5}" type="pres">
      <dgm:prSet presAssocID="{44E32728-A2BC-3F4D-A340-42BC73C948B0}" presName="sibTrans" presStyleLbl="sibTrans1D1" presStyleIdx="2" presStyleCnt="5"/>
      <dgm:spPr/>
    </dgm:pt>
    <dgm:pt modelId="{9A10948C-B242-0C4C-B0D3-038B095B2480}" type="pres">
      <dgm:prSet presAssocID="{967175B9-8248-9D40-83FE-DB60B259840C}" presName="node" presStyleLbl="node1" presStyleIdx="3" presStyleCnt="5">
        <dgm:presLayoutVars>
          <dgm:bulletEnabled val="1"/>
        </dgm:presLayoutVars>
      </dgm:prSet>
      <dgm:spPr/>
    </dgm:pt>
    <dgm:pt modelId="{1E7FBFFF-F8AE-B648-B7CF-9D716E46BAEB}" type="pres">
      <dgm:prSet presAssocID="{967175B9-8248-9D40-83FE-DB60B259840C}" presName="spNode" presStyleCnt="0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</dgm:pt>
    <dgm:pt modelId="{210B6B84-5E6B-DE4C-A241-CA78B6E2AF53}" type="pres">
      <dgm:prSet presAssocID="{EB2AF100-18A3-2F41-81A5-14F34755362B}" presName="sibTrans" presStyleLbl="sibTrans1D1" presStyleIdx="3" presStyleCnt="5"/>
      <dgm:spPr/>
    </dgm:pt>
    <dgm:pt modelId="{49A67F34-2A50-D147-9B9C-0C1403B40B18}" type="pres">
      <dgm:prSet presAssocID="{3DD554BB-E606-644A-AFB5-3D076EF7FBAB}" presName="node" presStyleLbl="node1" presStyleIdx="4" presStyleCnt="5">
        <dgm:presLayoutVars>
          <dgm:bulletEnabled val="1"/>
        </dgm:presLayoutVars>
      </dgm:prSet>
      <dgm:spPr/>
    </dgm:pt>
    <dgm:pt modelId="{8C1B855F-A659-B644-9780-3621F9CCA09E}" type="pres">
      <dgm:prSet presAssocID="{3DD554BB-E606-644A-AFB5-3D076EF7FBAB}" presName="spNode" presStyleCnt="0"/>
      <dgm:spPr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gm:spPr>
    </dgm:pt>
    <dgm:pt modelId="{CCBA79F8-68C2-DC46-84EA-94B1D8CE6A88}" type="pres">
      <dgm:prSet presAssocID="{AD1E1C5C-A950-B144-BE53-617C0793A626}" presName="sibTrans" presStyleLbl="sibTrans1D1" presStyleIdx="4" presStyleCnt="5"/>
      <dgm:spPr/>
    </dgm:pt>
  </dgm:ptLst>
  <dgm:cxnLst>
    <dgm:cxn modelId="{37514406-7DB0-204F-B2F7-0047649D8127}" type="presOf" srcId="{44E32728-A2BC-3F4D-A340-42BC73C948B0}" destId="{30D1502E-09A5-2145-A6C1-117266EC17F5}" srcOrd="0" destOrd="0" presId="urn:microsoft.com/office/officeart/2005/8/layout/cycle6"/>
    <dgm:cxn modelId="{EA7F3C12-0C80-E24A-A2F7-B8FEE067EE90}" type="presOf" srcId="{0C298B8C-AEB0-2244-948B-5D8359D3A3ED}" destId="{4B03EAC0-B557-844B-BDDF-BEF264FF0B04}" srcOrd="0" destOrd="0" presId="urn:microsoft.com/office/officeart/2005/8/layout/cycle6"/>
    <dgm:cxn modelId="{F3890916-1DD0-7E4A-BB6A-2E7CAABA5BDB}" type="presOf" srcId="{1A7D0708-8C8A-704D-9725-E8F11B90ED86}" destId="{602D7E40-E365-A946-8AD4-A846CA93B356}" srcOrd="0" destOrd="0" presId="urn:microsoft.com/office/officeart/2005/8/layout/cycle6"/>
    <dgm:cxn modelId="{74BE701B-C2A3-EF4F-9F6A-064F31A3A499}" srcId="{62F5BDB7-3006-D64B-B47A-C951EB07ADDC}" destId="{3DD554BB-E606-644A-AFB5-3D076EF7FBAB}" srcOrd="4" destOrd="0" parTransId="{15DE549C-76B7-8443-9F75-D2BE65542F07}" sibTransId="{AD1E1C5C-A950-B144-BE53-617C0793A626}"/>
    <dgm:cxn modelId="{8D055E1C-8FDC-6949-9389-DE1832577406}" type="presOf" srcId="{B3558D30-921D-EB43-9E79-958E5C5813B4}" destId="{FB27D353-02E3-5D4E-AF89-534F5EB36D4F}" srcOrd="0" destOrd="0" presId="urn:microsoft.com/office/officeart/2005/8/layout/cycle6"/>
    <dgm:cxn modelId="{8B269021-EFBF-554D-A6D5-C72501CF1184}" srcId="{62F5BDB7-3006-D64B-B47A-C951EB07ADDC}" destId="{0C298B8C-AEB0-2244-948B-5D8359D3A3ED}" srcOrd="2" destOrd="0" parTransId="{C2C32AD4-75AD-904C-8E25-8AD3B87A6734}" sibTransId="{44E32728-A2BC-3F4D-A340-42BC73C948B0}"/>
    <dgm:cxn modelId="{663A0122-950E-B94D-9CC5-A767D44D63E9}" type="presOf" srcId="{D784E22E-33BB-354D-A804-EF91265221BE}" destId="{709E8211-6FC8-0A41-B2CE-6BDBCCEE2911}" srcOrd="0" destOrd="0" presId="urn:microsoft.com/office/officeart/2005/8/layout/cycle6"/>
    <dgm:cxn modelId="{0CA1912E-ADDF-2C44-89FB-2DF7CD0374B8}" type="presOf" srcId="{AD1E1C5C-A950-B144-BE53-617C0793A626}" destId="{CCBA79F8-68C2-DC46-84EA-94B1D8CE6A88}" srcOrd="0" destOrd="0" presId="urn:microsoft.com/office/officeart/2005/8/layout/cycle6"/>
    <dgm:cxn modelId="{F37B6631-EF67-674E-8570-20DA60FB9A10}" type="presOf" srcId="{62F5BDB7-3006-D64B-B47A-C951EB07ADDC}" destId="{DFD03DEE-3274-2E45-ABA0-C4E6C096B58B}" srcOrd="0" destOrd="0" presId="urn:microsoft.com/office/officeart/2005/8/layout/cycle6"/>
    <dgm:cxn modelId="{ACD1C63C-C588-6543-99C4-B8A722B74BEB}" srcId="{62F5BDB7-3006-D64B-B47A-C951EB07ADDC}" destId="{967175B9-8248-9D40-83FE-DB60B259840C}" srcOrd="3" destOrd="0" parTransId="{94713CA0-2579-2C40-BB82-E524BA77294D}" sibTransId="{EB2AF100-18A3-2F41-81A5-14F34755362B}"/>
    <dgm:cxn modelId="{62AB675A-6F09-C24A-B318-7F2A405531C7}" srcId="{62F5BDB7-3006-D64B-B47A-C951EB07ADDC}" destId="{1A7D0708-8C8A-704D-9725-E8F11B90ED86}" srcOrd="0" destOrd="0" parTransId="{09C2C672-FD5F-C440-9EA3-CADF009D526D}" sibTransId="{D784E22E-33BB-354D-A804-EF91265221BE}"/>
    <dgm:cxn modelId="{0EA69F70-64AC-2545-AF0D-1DE8DD52A406}" type="presOf" srcId="{967175B9-8248-9D40-83FE-DB60B259840C}" destId="{9A10948C-B242-0C4C-B0D3-038B095B2480}" srcOrd="0" destOrd="0" presId="urn:microsoft.com/office/officeart/2005/8/layout/cycle6"/>
    <dgm:cxn modelId="{7DA0597D-26B1-7644-83F4-36F69C33B31A}" type="presOf" srcId="{3DD554BB-E606-644A-AFB5-3D076EF7FBAB}" destId="{49A67F34-2A50-D147-9B9C-0C1403B40B18}" srcOrd="0" destOrd="0" presId="urn:microsoft.com/office/officeart/2005/8/layout/cycle6"/>
    <dgm:cxn modelId="{D13DB9C7-DFD4-D144-9E58-030B31DE88C7}" type="presOf" srcId="{EB2AF100-18A3-2F41-81A5-14F34755362B}" destId="{210B6B84-5E6B-DE4C-A241-CA78B6E2AF53}" srcOrd="0" destOrd="0" presId="urn:microsoft.com/office/officeart/2005/8/layout/cycle6"/>
    <dgm:cxn modelId="{D485B2E2-BD46-BE44-9F5A-580450D6573B}" type="presOf" srcId="{4CC0CE8C-F8B7-C246-87CB-08B8C5C3468D}" destId="{4967FF2B-ED5A-6642-8E0F-7C1D64E421EA}" srcOrd="0" destOrd="0" presId="urn:microsoft.com/office/officeart/2005/8/layout/cycle6"/>
    <dgm:cxn modelId="{D449D9F4-6601-DB4E-A234-1BDF49556EA4}" srcId="{62F5BDB7-3006-D64B-B47A-C951EB07ADDC}" destId="{4CC0CE8C-F8B7-C246-87CB-08B8C5C3468D}" srcOrd="1" destOrd="0" parTransId="{752639C5-BD8C-8047-915D-10432FB82CAD}" sibTransId="{B3558D30-921D-EB43-9E79-958E5C5813B4}"/>
    <dgm:cxn modelId="{F667571C-ED62-B24F-9F7D-CEDA1BBC434F}" type="presParOf" srcId="{DFD03DEE-3274-2E45-ABA0-C4E6C096B58B}" destId="{602D7E40-E365-A946-8AD4-A846CA93B356}" srcOrd="0" destOrd="0" presId="urn:microsoft.com/office/officeart/2005/8/layout/cycle6"/>
    <dgm:cxn modelId="{A3B0BBEC-04DF-F14F-A72A-3A8A999620EB}" type="presParOf" srcId="{DFD03DEE-3274-2E45-ABA0-C4E6C096B58B}" destId="{F258B078-64FB-224C-B78A-A6321AB01BAA}" srcOrd="1" destOrd="0" presId="urn:microsoft.com/office/officeart/2005/8/layout/cycle6"/>
    <dgm:cxn modelId="{3BCF6779-00FF-A141-A83A-65947288066C}" type="presParOf" srcId="{DFD03DEE-3274-2E45-ABA0-C4E6C096B58B}" destId="{709E8211-6FC8-0A41-B2CE-6BDBCCEE2911}" srcOrd="2" destOrd="0" presId="urn:microsoft.com/office/officeart/2005/8/layout/cycle6"/>
    <dgm:cxn modelId="{49D882CB-F40A-5C48-8DB7-0FF0EA565EEC}" type="presParOf" srcId="{DFD03DEE-3274-2E45-ABA0-C4E6C096B58B}" destId="{4967FF2B-ED5A-6642-8E0F-7C1D64E421EA}" srcOrd="3" destOrd="0" presId="urn:microsoft.com/office/officeart/2005/8/layout/cycle6"/>
    <dgm:cxn modelId="{600B360D-8164-2E4E-B169-BA0510C0727A}" type="presParOf" srcId="{DFD03DEE-3274-2E45-ABA0-C4E6C096B58B}" destId="{74CC90FC-D74E-B245-8FCF-10BBC278191B}" srcOrd="4" destOrd="0" presId="urn:microsoft.com/office/officeart/2005/8/layout/cycle6"/>
    <dgm:cxn modelId="{99BC459B-FA55-A247-99D5-3C324A612D15}" type="presParOf" srcId="{DFD03DEE-3274-2E45-ABA0-C4E6C096B58B}" destId="{FB27D353-02E3-5D4E-AF89-534F5EB36D4F}" srcOrd="5" destOrd="0" presId="urn:microsoft.com/office/officeart/2005/8/layout/cycle6"/>
    <dgm:cxn modelId="{62328CA7-E073-174F-84BA-1CE875BCA3C5}" type="presParOf" srcId="{DFD03DEE-3274-2E45-ABA0-C4E6C096B58B}" destId="{4B03EAC0-B557-844B-BDDF-BEF264FF0B04}" srcOrd="6" destOrd="0" presId="urn:microsoft.com/office/officeart/2005/8/layout/cycle6"/>
    <dgm:cxn modelId="{8B3C2FA7-1FDD-7E40-8DA2-7251810494F5}" type="presParOf" srcId="{DFD03DEE-3274-2E45-ABA0-C4E6C096B58B}" destId="{CA2919D5-2599-D247-B17C-E63A475F612F}" srcOrd="7" destOrd="0" presId="urn:microsoft.com/office/officeart/2005/8/layout/cycle6"/>
    <dgm:cxn modelId="{C069A26C-980A-C14A-BCB2-547733C2A979}" type="presParOf" srcId="{DFD03DEE-3274-2E45-ABA0-C4E6C096B58B}" destId="{30D1502E-09A5-2145-A6C1-117266EC17F5}" srcOrd="8" destOrd="0" presId="urn:microsoft.com/office/officeart/2005/8/layout/cycle6"/>
    <dgm:cxn modelId="{0A9DF62F-3A7A-D34B-BDCD-9167F7025C1F}" type="presParOf" srcId="{DFD03DEE-3274-2E45-ABA0-C4E6C096B58B}" destId="{9A10948C-B242-0C4C-B0D3-038B095B2480}" srcOrd="9" destOrd="0" presId="urn:microsoft.com/office/officeart/2005/8/layout/cycle6"/>
    <dgm:cxn modelId="{D82264AB-4C1B-D843-9C99-F825FC94D9AD}" type="presParOf" srcId="{DFD03DEE-3274-2E45-ABA0-C4E6C096B58B}" destId="{1E7FBFFF-F8AE-B648-B7CF-9D716E46BAEB}" srcOrd="10" destOrd="0" presId="urn:microsoft.com/office/officeart/2005/8/layout/cycle6"/>
    <dgm:cxn modelId="{59037349-C8AD-8340-B63D-7887286479F6}" type="presParOf" srcId="{DFD03DEE-3274-2E45-ABA0-C4E6C096B58B}" destId="{210B6B84-5E6B-DE4C-A241-CA78B6E2AF53}" srcOrd="11" destOrd="0" presId="urn:microsoft.com/office/officeart/2005/8/layout/cycle6"/>
    <dgm:cxn modelId="{5EBAF3E1-34D5-F642-ADF8-224CDBB2705B}" type="presParOf" srcId="{DFD03DEE-3274-2E45-ABA0-C4E6C096B58B}" destId="{49A67F34-2A50-D147-9B9C-0C1403B40B18}" srcOrd="12" destOrd="0" presId="urn:microsoft.com/office/officeart/2005/8/layout/cycle6"/>
    <dgm:cxn modelId="{EECA6918-45D2-7641-8C5B-3DFC349D1574}" type="presParOf" srcId="{DFD03DEE-3274-2E45-ABA0-C4E6C096B58B}" destId="{8C1B855F-A659-B644-9780-3621F9CCA09E}" srcOrd="13" destOrd="0" presId="urn:microsoft.com/office/officeart/2005/8/layout/cycle6"/>
    <dgm:cxn modelId="{55A9FE4C-D97D-6D4E-B3C1-64F786E98804}" type="presParOf" srcId="{DFD03DEE-3274-2E45-ABA0-C4E6C096B58B}" destId="{CCBA79F8-68C2-DC46-84EA-94B1D8CE6A88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0B61AF-A44D-0E42-8ADB-1C4AED6DF76E}">
      <dsp:nvSpPr>
        <dsp:cNvPr id="0" name=""/>
        <dsp:cNvSpPr/>
      </dsp:nvSpPr>
      <dsp:spPr>
        <a:xfrm>
          <a:off x="2514556" y="1472348"/>
          <a:ext cx="1119303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900" kern="1200" dirty="0">
              <a:solidFill>
                <a:schemeClr val="tx1"/>
              </a:solidFill>
            </a:rPr>
            <a:t>Price </a:t>
          </a:r>
          <a:r>
            <a:rPr lang="de-AT" sz="1900" kern="1200" dirty="0" err="1">
              <a:solidFill>
                <a:schemeClr val="tx1"/>
              </a:solidFill>
            </a:rPr>
            <a:t>of</a:t>
          </a:r>
          <a:r>
            <a:rPr lang="de-AT" sz="1900" kern="1200" dirty="0">
              <a:solidFill>
                <a:schemeClr val="tx1"/>
              </a:solidFill>
            </a:rPr>
            <a:t> Gold </a:t>
          </a:r>
          <a:endParaRPr lang="ru-RU" sz="1900" kern="1200" dirty="0">
            <a:solidFill>
              <a:schemeClr val="tx1"/>
            </a:solidFill>
          </a:endParaRPr>
        </a:p>
      </dsp:txBody>
      <dsp:txXfrm>
        <a:off x="2678474" y="1636266"/>
        <a:ext cx="791467" cy="791467"/>
      </dsp:txXfrm>
    </dsp:sp>
    <dsp:sp modelId="{E57B8154-EC41-F448-8F3E-DD6510259C25}">
      <dsp:nvSpPr>
        <dsp:cNvPr id="0" name=""/>
        <dsp:cNvSpPr/>
      </dsp:nvSpPr>
      <dsp:spPr>
        <a:xfrm rot="16403382">
          <a:off x="2986795" y="1328949"/>
          <a:ext cx="256153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256153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>
        <a:off x="3108467" y="1339070"/>
        <a:ext cx="12807" cy="12807"/>
      </dsp:txXfrm>
    </dsp:sp>
    <dsp:sp modelId="{1A248355-200A-3542-8341-BE2C69384714}">
      <dsp:nvSpPr>
        <dsp:cNvPr id="0" name=""/>
        <dsp:cNvSpPr/>
      </dsp:nvSpPr>
      <dsp:spPr>
        <a:xfrm>
          <a:off x="2123952" y="98607"/>
          <a:ext cx="2063246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0" u="none" kern="1200" dirty="0">
              <a:solidFill>
                <a:schemeClr val="tx1"/>
              </a:solidFill>
            </a:rPr>
            <a:t>Macroeconomic Data</a:t>
          </a:r>
          <a:endParaRPr lang="ru-RU" sz="1400" kern="1200" dirty="0">
            <a:solidFill>
              <a:schemeClr val="tx1"/>
            </a:solidFill>
          </a:endParaRPr>
        </a:p>
      </dsp:txBody>
      <dsp:txXfrm>
        <a:off x="2426107" y="262525"/>
        <a:ext cx="1458936" cy="791467"/>
      </dsp:txXfrm>
    </dsp:sp>
    <dsp:sp modelId="{A04A0214-2B31-624A-84CC-758FFAC623AE}">
      <dsp:nvSpPr>
        <dsp:cNvPr id="0" name=""/>
        <dsp:cNvSpPr/>
      </dsp:nvSpPr>
      <dsp:spPr>
        <a:xfrm rot="20295029">
          <a:off x="3557481" y="1617903"/>
          <a:ext cx="1026543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1026543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>
        <a:off x="4045089" y="1608765"/>
        <a:ext cx="51327" cy="51327"/>
      </dsp:txXfrm>
    </dsp:sp>
    <dsp:sp modelId="{460E749B-0DC3-E343-A151-265DEE5F1B47}">
      <dsp:nvSpPr>
        <dsp:cNvPr id="0" name=""/>
        <dsp:cNvSpPr/>
      </dsp:nvSpPr>
      <dsp:spPr>
        <a:xfrm>
          <a:off x="4430890" y="598952"/>
          <a:ext cx="1665109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0" u="none" kern="1200" dirty="0">
              <a:solidFill>
                <a:schemeClr val="tx1"/>
              </a:solidFill>
            </a:rPr>
            <a:t>Geopolitical Events</a:t>
          </a:r>
          <a:endParaRPr lang="ru-RU" sz="1400" kern="1200" dirty="0">
            <a:solidFill>
              <a:schemeClr val="tx1"/>
            </a:solidFill>
          </a:endParaRPr>
        </a:p>
      </dsp:txBody>
      <dsp:txXfrm>
        <a:off x="4674740" y="762870"/>
        <a:ext cx="1177409" cy="791467"/>
      </dsp:txXfrm>
    </dsp:sp>
    <dsp:sp modelId="{E0F0CBCE-5EDE-0C45-A1B1-C03660D1B79E}">
      <dsp:nvSpPr>
        <dsp:cNvPr id="0" name=""/>
        <dsp:cNvSpPr/>
      </dsp:nvSpPr>
      <dsp:spPr>
        <a:xfrm rot="1088748">
          <a:off x="3579242" y="2357500"/>
          <a:ext cx="1077137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1077137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>
        <a:off x="4090882" y="2347097"/>
        <a:ext cx="53856" cy="53856"/>
      </dsp:txXfrm>
    </dsp:sp>
    <dsp:sp modelId="{1B5D4835-6FC7-4146-BF89-D0E62302C1F4}">
      <dsp:nvSpPr>
        <dsp:cNvPr id="0" name=""/>
        <dsp:cNvSpPr/>
      </dsp:nvSpPr>
      <dsp:spPr>
        <a:xfrm>
          <a:off x="4601762" y="2156399"/>
          <a:ext cx="1119303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u="none" kern="1200" dirty="0">
              <a:solidFill>
                <a:schemeClr val="tx1"/>
              </a:solidFill>
            </a:rPr>
            <a:t>Currency Movements</a:t>
          </a:r>
          <a:endParaRPr lang="ru-RU" sz="1100" kern="1200" dirty="0">
            <a:solidFill>
              <a:schemeClr val="tx1"/>
            </a:solidFill>
          </a:endParaRPr>
        </a:p>
      </dsp:txBody>
      <dsp:txXfrm>
        <a:off x="4765680" y="2320317"/>
        <a:ext cx="791467" cy="791467"/>
      </dsp:txXfrm>
    </dsp:sp>
    <dsp:sp modelId="{A49AB6C6-8820-7040-AEAC-2AA43FBE8CB4}">
      <dsp:nvSpPr>
        <dsp:cNvPr id="0" name=""/>
        <dsp:cNvSpPr/>
      </dsp:nvSpPr>
      <dsp:spPr>
        <a:xfrm rot="5400000">
          <a:off x="2904983" y="2744351"/>
          <a:ext cx="338449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338449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>
        <a:off x="3065747" y="2752415"/>
        <a:ext cx="16922" cy="16922"/>
      </dsp:txXfrm>
    </dsp:sp>
    <dsp:sp modelId="{92ED194C-DEE5-C04B-8B64-6AE7830731B0}">
      <dsp:nvSpPr>
        <dsp:cNvPr id="0" name=""/>
        <dsp:cNvSpPr/>
      </dsp:nvSpPr>
      <dsp:spPr>
        <a:xfrm>
          <a:off x="2514556" y="2930101"/>
          <a:ext cx="1119303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0" u="none" kern="1200" dirty="0">
              <a:solidFill>
                <a:schemeClr val="tx1"/>
              </a:solidFill>
            </a:rPr>
            <a:t>Interest Rate</a:t>
          </a:r>
          <a:endParaRPr lang="ru-RU" sz="1400" kern="1200" dirty="0">
            <a:solidFill>
              <a:schemeClr val="tx1"/>
            </a:solidFill>
          </a:endParaRPr>
        </a:p>
      </dsp:txBody>
      <dsp:txXfrm>
        <a:off x="2678474" y="3094019"/>
        <a:ext cx="791467" cy="791467"/>
      </dsp:txXfrm>
    </dsp:sp>
    <dsp:sp modelId="{A12B70EA-518A-AF44-A7BD-D46D5554BF00}">
      <dsp:nvSpPr>
        <dsp:cNvPr id="0" name=""/>
        <dsp:cNvSpPr/>
      </dsp:nvSpPr>
      <dsp:spPr>
        <a:xfrm rot="9172116">
          <a:off x="1250395" y="2590585"/>
          <a:ext cx="1402930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1402930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 rot="10800000">
        <a:off x="1916787" y="2572037"/>
        <a:ext cx="70146" cy="70146"/>
      </dsp:txXfrm>
    </dsp:sp>
    <dsp:sp modelId="{6FCEE19E-2262-8C46-AB4F-998D8DFBA1C9}">
      <dsp:nvSpPr>
        <dsp:cNvPr id="0" name=""/>
        <dsp:cNvSpPr/>
      </dsp:nvSpPr>
      <dsp:spPr>
        <a:xfrm>
          <a:off x="269861" y="2622569"/>
          <a:ext cx="1119303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0" u="none" kern="1200" dirty="0">
              <a:solidFill>
                <a:schemeClr val="tx1"/>
              </a:solidFill>
            </a:rPr>
            <a:t>Central Bank Policies</a:t>
          </a:r>
          <a:endParaRPr lang="ru-RU" sz="1400" kern="1200" dirty="0">
            <a:solidFill>
              <a:schemeClr val="tx1"/>
            </a:solidFill>
          </a:endParaRPr>
        </a:p>
      </dsp:txBody>
      <dsp:txXfrm>
        <a:off x="433779" y="2786487"/>
        <a:ext cx="791467" cy="791467"/>
      </dsp:txXfrm>
    </dsp:sp>
    <dsp:sp modelId="{ED0F4C48-D382-2043-90BB-6BA8BCDA75BF}">
      <dsp:nvSpPr>
        <dsp:cNvPr id="0" name=""/>
        <dsp:cNvSpPr/>
      </dsp:nvSpPr>
      <dsp:spPr>
        <a:xfrm rot="11711736">
          <a:off x="1741205" y="1763014"/>
          <a:ext cx="80702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807026" y="165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500" kern="1200"/>
        </a:p>
      </dsp:txBody>
      <dsp:txXfrm rot="10800000">
        <a:off x="2124543" y="1759364"/>
        <a:ext cx="40351" cy="40351"/>
      </dsp:txXfrm>
    </dsp:sp>
    <dsp:sp modelId="{13A2AB17-6DCA-7043-8DF7-DD71EE3FE52E}">
      <dsp:nvSpPr>
        <dsp:cNvPr id="0" name=""/>
        <dsp:cNvSpPr/>
      </dsp:nvSpPr>
      <dsp:spPr>
        <a:xfrm>
          <a:off x="57196" y="893261"/>
          <a:ext cx="1769943" cy="11193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0" u="none" kern="1200" dirty="0">
              <a:solidFill>
                <a:schemeClr val="tx1"/>
              </a:solidFill>
            </a:rPr>
            <a:t>Market Sentiment</a:t>
          </a:r>
          <a:endParaRPr lang="ru-RU" sz="1400" kern="1200" dirty="0">
            <a:solidFill>
              <a:schemeClr val="tx1"/>
            </a:solidFill>
          </a:endParaRPr>
        </a:p>
      </dsp:txBody>
      <dsp:txXfrm>
        <a:off x="316398" y="1057179"/>
        <a:ext cx="1251539" cy="7914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D7E40-E365-A946-8AD4-A846CA93B356}">
      <dsp:nvSpPr>
        <dsp:cNvPr id="0" name=""/>
        <dsp:cNvSpPr/>
      </dsp:nvSpPr>
      <dsp:spPr>
        <a:xfrm>
          <a:off x="3284435" y="1273"/>
          <a:ext cx="1092317" cy="710006"/>
        </a:xfrm>
        <a:prstGeom prst="round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400" kern="1200" dirty="0"/>
            <a:t>Trend Lines</a:t>
          </a:r>
          <a:endParaRPr lang="ru-RU" sz="1400" kern="1200" dirty="0"/>
        </a:p>
      </dsp:txBody>
      <dsp:txXfrm>
        <a:off x="3319095" y="35933"/>
        <a:ext cx="1022997" cy="640686"/>
      </dsp:txXfrm>
    </dsp:sp>
    <dsp:sp modelId="{709E8211-6FC8-0A41-B2CE-6BDBCCEE2911}">
      <dsp:nvSpPr>
        <dsp:cNvPr id="0" name=""/>
        <dsp:cNvSpPr/>
      </dsp:nvSpPr>
      <dsp:spPr>
        <a:xfrm>
          <a:off x="2409797" y="356277"/>
          <a:ext cx="2841593" cy="2841593"/>
        </a:xfrm>
        <a:custGeom>
          <a:avLst/>
          <a:gdLst/>
          <a:ahLst/>
          <a:cxnLst/>
          <a:rect l="0" t="0" r="0" b="0"/>
          <a:pathLst>
            <a:path>
              <a:moveTo>
                <a:pt x="1974487" y="112328"/>
              </a:moveTo>
              <a:arcTo wR="1420796" hR="1420796" stAng="17576168" swAng="196536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67FF2B-ED5A-6642-8E0F-7C1D64E421EA}">
      <dsp:nvSpPr>
        <dsp:cNvPr id="0" name=""/>
        <dsp:cNvSpPr/>
      </dsp:nvSpPr>
      <dsp:spPr>
        <a:xfrm>
          <a:off x="4635692" y="983020"/>
          <a:ext cx="1092317" cy="710006"/>
        </a:xfrm>
        <a:prstGeom prst="round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400" kern="1200" dirty="0"/>
            <a:t>Moving Averages</a:t>
          </a:r>
          <a:endParaRPr lang="ru-RU" sz="1400" kern="1200" dirty="0"/>
        </a:p>
      </dsp:txBody>
      <dsp:txXfrm>
        <a:off x="4670352" y="1017680"/>
        <a:ext cx="1022997" cy="640686"/>
      </dsp:txXfrm>
    </dsp:sp>
    <dsp:sp modelId="{FB27D353-02E3-5D4E-AF89-534F5EB36D4F}">
      <dsp:nvSpPr>
        <dsp:cNvPr id="0" name=""/>
        <dsp:cNvSpPr/>
      </dsp:nvSpPr>
      <dsp:spPr>
        <a:xfrm>
          <a:off x="2409797" y="356277"/>
          <a:ext cx="2841593" cy="2841593"/>
        </a:xfrm>
        <a:custGeom>
          <a:avLst/>
          <a:gdLst/>
          <a:ahLst/>
          <a:cxnLst/>
          <a:rect l="0" t="0" r="0" b="0"/>
          <a:pathLst>
            <a:path>
              <a:moveTo>
                <a:pt x="2839614" y="1345843"/>
              </a:moveTo>
              <a:arcTo wR="1420796" hR="1420796" stAng="21418559" swAng="219924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03EAC0-B557-844B-BDDF-BEF264FF0B04}">
      <dsp:nvSpPr>
        <dsp:cNvPr id="0" name=""/>
        <dsp:cNvSpPr/>
      </dsp:nvSpPr>
      <dsp:spPr>
        <a:xfrm>
          <a:off x="4119558" y="2571518"/>
          <a:ext cx="1092317" cy="7100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400" kern="1200" dirty="0"/>
            <a:t>Momentum </a:t>
          </a:r>
          <a:r>
            <a:rPr lang="de-AT" sz="1400" kern="1200" dirty="0" err="1"/>
            <a:t>Oscillators</a:t>
          </a:r>
          <a:endParaRPr lang="ru-RU" sz="1400" kern="1200" dirty="0"/>
        </a:p>
      </dsp:txBody>
      <dsp:txXfrm>
        <a:off x="4154218" y="2606178"/>
        <a:ext cx="1022997" cy="640686"/>
      </dsp:txXfrm>
    </dsp:sp>
    <dsp:sp modelId="{30D1502E-09A5-2145-A6C1-117266EC17F5}">
      <dsp:nvSpPr>
        <dsp:cNvPr id="0" name=""/>
        <dsp:cNvSpPr/>
      </dsp:nvSpPr>
      <dsp:spPr>
        <a:xfrm>
          <a:off x="2409797" y="356277"/>
          <a:ext cx="2841593" cy="2841593"/>
        </a:xfrm>
        <a:custGeom>
          <a:avLst/>
          <a:gdLst/>
          <a:ahLst/>
          <a:cxnLst/>
          <a:rect l="0" t="0" r="0" b="0"/>
          <a:pathLst>
            <a:path>
              <a:moveTo>
                <a:pt x="1704100" y="2813061"/>
              </a:moveTo>
              <a:arcTo wR="1420796" hR="1420796" stAng="4709896" swAng="1380208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10948C-B242-0C4C-B0D3-038B095B2480}">
      <dsp:nvSpPr>
        <dsp:cNvPr id="0" name=""/>
        <dsp:cNvSpPr/>
      </dsp:nvSpPr>
      <dsp:spPr>
        <a:xfrm>
          <a:off x="2449311" y="2571518"/>
          <a:ext cx="1092317" cy="7100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400" kern="1200" dirty="0"/>
            <a:t>Volume </a:t>
          </a:r>
          <a:r>
            <a:rPr lang="de-AT" sz="1400" kern="1200" dirty="0" err="1"/>
            <a:t>Indicators</a:t>
          </a:r>
          <a:endParaRPr lang="ru-RU" sz="1400" kern="1200" dirty="0"/>
        </a:p>
      </dsp:txBody>
      <dsp:txXfrm>
        <a:off x="2483971" y="2606178"/>
        <a:ext cx="1022997" cy="640686"/>
      </dsp:txXfrm>
    </dsp:sp>
    <dsp:sp modelId="{210B6B84-5E6B-DE4C-A241-CA78B6E2AF53}">
      <dsp:nvSpPr>
        <dsp:cNvPr id="0" name=""/>
        <dsp:cNvSpPr/>
      </dsp:nvSpPr>
      <dsp:spPr>
        <a:xfrm>
          <a:off x="2409797" y="356277"/>
          <a:ext cx="2841593" cy="2841593"/>
        </a:xfrm>
        <a:custGeom>
          <a:avLst/>
          <a:gdLst/>
          <a:ahLst/>
          <a:cxnLst/>
          <a:rect l="0" t="0" r="0" b="0"/>
          <a:pathLst>
            <a:path>
              <a:moveTo>
                <a:pt x="237797" y="2207674"/>
              </a:moveTo>
              <a:arcTo wR="1420796" hR="1420796" stAng="8782195" swAng="219924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A67F34-2A50-D147-9B9C-0C1403B40B18}">
      <dsp:nvSpPr>
        <dsp:cNvPr id="0" name=""/>
        <dsp:cNvSpPr/>
      </dsp:nvSpPr>
      <dsp:spPr>
        <a:xfrm>
          <a:off x="1933177" y="983020"/>
          <a:ext cx="1092317" cy="7100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400" kern="1200" dirty="0"/>
            <a:t>Chart Patterns</a:t>
          </a:r>
          <a:endParaRPr lang="ru-RU" sz="1400" kern="1200" dirty="0"/>
        </a:p>
      </dsp:txBody>
      <dsp:txXfrm>
        <a:off x="1967837" y="1017680"/>
        <a:ext cx="1022997" cy="640686"/>
      </dsp:txXfrm>
    </dsp:sp>
    <dsp:sp modelId="{CCBA79F8-68C2-DC46-84EA-94B1D8CE6A88}">
      <dsp:nvSpPr>
        <dsp:cNvPr id="0" name=""/>
        <dsp:cNvSpPr/>
      </dsp:nvSpPr>
      <dsp:spPr>
        <a:xfrm>
          <a:off x="2409797" y="356277"/>
          <a:ext cx="2841593" cy="2841593"/>
        </a:xfrm>
        <a:custGeom>
          <a:avLst/>
          <a:gdLst/>
          <a:ahLst/>
          <a:cxnLst/>
          <a:rect l="0" t="0" r="0" b="0"/>
          <a:pathLst>
            <a:path>
              <a:moveTo>
                <a:pt x="247187" y="619981"/>
              </a:moveTo>
              <a:arcTo wR="1420796" hR="1420796" stAng="12858465" swAng="196536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 extrusionH="76200">
          <a:extrusionClr>
            <a:schemeClr val="accent6"/>
          </a:extrusionClr>
        </a:sp3d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2T11:12:44.9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2T11:12:52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201 156 24575,'0'-11'0,"0"0"0,0-5 0,0 2 0,0 0 0,0 1 0,-2 1 0,-4 1 0,-4 0 0,-2 4 0,0 0 0,1 1 0,0 0 0,1 0 0,1 1 0,0 2 0,-2 1 0,0 2 0,1 0 0,-1 1 0,3 5 0,0 4 0,2 5 0,4 5 0,0 0 0,2 0 0,0 0 0,0 0 0,0 0 0,0-1 0,0-1 0,0-3 0,0-2 0,2-2 0,2-2 0,4-1 0,2-2 0,-1 0 0,-1-2 0,-1-2 0,1 0 0,0-2 0,0 0 0,0 0 0,0 0 0,0 0 0,-2 0 0,2 0 0,-2-2 0,-1-2 0,0-2 0,-2-2 0,1-2 0,0 0 0,-2 1 0,1 0 0,-1 1 0,0 1 0,0-2 0,-2 0 0,2 1 0,0-1 0,1 1 0,-2 0 0,-1 0 0,0 1 0,0 0 0,0 0 0,0 0 0,-1 1 0,-3-1 0,-2 2 0,-1 2 0,0 1 0,0 2 0,0 0 0,-1 0 0,-1 0 0,1 2 0,1 4 0,3 3 0,0 0 0,1 0 0,-1 0 0,0 0 0,1 1 0,1-1 0,2 0 0,0-1 0,0 1 0,0 0 0,2 0 0,4-1 0,1-1 0,1-4 0,0 0 0,-1 1 0,0-1 0,-1 0 0,0-2 0,1-1 0,-1-2 0,-1-2 0,-3-4 0,-2-2 0,0-1 0,0-1 0,0 0 0,0-3 0,0 2 0,0 1 0,0 2 0,0 0 0,0 0 0,0 0 0,0 2 0,-4-1 0,-4-1 0,-4 2 0,-1 2 0,1 2 0,1 4 0,2-1 0,-1 1 0,2 2 0,3 3 0,2 3 0,2 5 0,-1 2 0,0-1 0,-1 1 0,1-2 0,2 0 0,0-2 0,0 0 0,0-1 0,0 0 0,0 0 0,0 0 0,0 0 0,0 0 0,0-2 0,2-2 0,2 0 0,3-2 0,1 1 0,-1-1 0,2-2 0,-1 0 0,2-2 0,0 0 0,-2 0 0,0 0 0,-1 0 0,-1 0 0,2 0 0,1-4 0,1-5 0,0-2 0,-2-4 0,0 1 0,-1 2 0,-1-1 0,-1 2 0,-1 0 0,-2 2 0,0 1 0,-2 0 0,0-2 0,0-2 0,0 0 0,0 2 0,-1 3 0,-1 1 0,-2-1 0,-4-1 0,-4-1 0,-3 1 0,-2 0 0,2 2 0,0 0 0,0 1 0,3 3 0,0 0 0,1 2 0,0 0 0,-2 0 0,2 1 0,0 3 0,3 2 0,0 3 0,2 0 0,0 1 0,0 1 0,0-2 0,1 1 0,0-1 0,1-1 0,2 2 0,0 0 0,0 0 0,2 1 0,0-2 0,0-1 0,0 0 0,0-1 0,1-1 0,1 0 0,2 1 0,4-1 0,1 1 0,4 0 0,-1 0 0,-2 0 0,0-1 0,-3-1 0,2-1 0,1-2 0,-1 0 0,0-2 0,0 0 0,0 0 0,1 0 0,-1 0 0,0 0 0,-2 0 0,2 0 0,0 0 0,0 0 0,2-1 0,-3-2 0,-2-1 0,-3-1 0,1 2 0,0-2 0,-1-1 0,1-1 0,-1-1 0,0 1 0,1-1 0,-2 1 0,-1-2 0,0 1 0,-1 1 0,0 0 0,0-1 0,0 0 0,0 2 0,0 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c4e3018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0c4e3018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734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5457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10602e5875_0_1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10602e5875_0_1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10602e5875_0_1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10602e5875_0_1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10602e587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10602e587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10602e5875_0_1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10602e5875_0_1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019cdf330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019cdf330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7851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c4e30189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c4e30189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558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019cdf330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019cdf330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586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69674"/>
            <a:ext cx="4608600" cy="21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Josefin Sans"/>
              <a:buNone/>
              <a:defRPr sz="63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483875"/>
            <a:ext cx="46086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rdo"/>
              <a:buNone/>
              <a:defRPr sz="1750">
                <a:latin typeface="Cardo"/>
                <a:ea typeface="Cardo"/>
                <a:cs typeface="Cardo"/>
                <a:sym typeface="Card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BODY_1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24675" y="1704325"/>
            <a:ext cx="3571874" cy="3555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36"/>
          <p:cNvGrpSpPr/>
          <p:nvPr/>
        </p:nvGrpSpPr>
        <p:grpSpPr>
          <a:xfrm rot="10800000">
            <a:off x="-1235208" y="219091"/>
            <a:ext cx="3571874" cy="3605474"/>
            <a:chOff x="7224675" y="-1465300"/>
            <a:chExt cx="3571874" cy="3605474"/>
          </a:xfrm>
        </p:grpSpPr>
        <p:pic>
          <p:nvPicPr>
            <p:cNvPr id="193" name="Google Shape;193;p36"/>
            <p:cNvPicPr preferRelativeResize="0"/>
            <p:nvPr/>
          </p:nvPicPr>
          <p:blipFill rotWithShape="1">
            <a:blip r:embed="rId2">
              <a:alphaModFix/>
            </a:blip>
            <a:srcRect l="-30550" t="-21349" r="30550" b="21350"/>
            <a:stretch/>
          </p:blipFill>
          <p:spPr>
            <a:xfrm>
              <a:off x="7224675" y="-14653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42416" y="261250"/>
              <a:ext cx="1000659" cy="510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5" name="Google Shape;195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82553" y="972824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Google Shape;196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87441" y="936059"/>
              <a:ext cx="875027" cy="8921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4_1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7"/>
          <p:cNvGrpSpPr/>
          <p:nvPr/>
        </p:nvGrpSpPr>
        <p:grpSpPr>
          <a:xfrm>
            <a:off x="-2235200" y="-616700"/>
            <a:ext cx="3571881" cy="3555501"/>
            <a:chOff x="-2235200" y="-616700"/>
            <a:chExt cx="3571881" cy="3555501"/>
          </a:xfrm>
        </p:grpSpPr>
        <p:pic>
          <p:nvPicPr>
            <p:cNvPr id="199" name="Google Shape;199;p3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38484" y="376937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235200" y="-6167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7300" y="202150"/>
              <a:ext cx="839381" cy="803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37"/>
          <p:cNvGrpSpPr/>
          <p:nvPr/>
        </p:nvGrpSpPr>
        <p:grpSpPr>
          <a:xfrm>
            <a:off x="8184066" y="2360800"/>
            <a:ext cx="3730958" cy="3555501"/>
            <a:chOff x="8184066" y="2360800"/>
            <a:chExt cx="3730958" cy="3555501"/>
          </a:xfrm>
        </p:grpSpPr>
        <p:pic>
          <p:nvPicPr>
            <p:cNvPr id="203" name="Google Shape;2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343150" y="23608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3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84066" y="4024912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475650" y="3686975"/>
              <a:ext cx="588600" cy="618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2350" y="475488"/>
            <a:ext cx="77193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709875" y="1059000"/>
            <a:ext cx="7719300" cy="3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5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8650" y="-6171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325" y="17687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4650" y="4370000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899225" y="2084325"/>
            <a:ext cx="3571874" cy="355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04600" y="475488"/>
            <a:ext cx="4084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4788800" y="1691465"/>
            <a:ext cx="3499200" cy="23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500450" y="1614300"/>
            <a:ext cx="6143100" cy="19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ctrTitle"/>
          </p:nvPr>
        </p:nvSpPr>
        <p:spPr>
          <a:xfrm>
            <a:off x="713225" y="1590900"/>
            <a:ext cx="4644900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13225" y="2458725"/>
            <a:ext cx="3995100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861575" y="683300"/>
            <a:ext cx="456900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8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5337150" y="2140825"/>
            <a:ext cx="3093600" cy="6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ctrTitle"/>
          </p:nvPr>
        </p:nvSpPr>
        <p:spPr>
          <a:xfrm>
            <a:off x="713225" y="165034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713225" y="21859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00675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ctrTitle" idx="3"/>
          </p:nvPr>
        </p:nvSpPr>
        <p:spPr>
          <a:xfrm>
            <a:off x="6346026" y="165034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6346031" y="21859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6346031" y="1102100"/>
            <a:ext cx="2084700" cy="57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6"/>
          </p:nvPr>
        </p:nvSpPr>
        <p:spPr>
          <a:xfrm>
            <a:off x="713225" y="349089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7"/>
          </p:nvPr>
        </p:nvSpPr>
        <p:spPr>
          <a:xfrm>
            <a:off x="713225" y="40307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 hasCustomPrompt="1"/>
          </p:nvPr>
        </p:nvSpPr>
        <p:spPr>
          <a:xfrm>
            <a:off x="713225" y="2939850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 idx="9"/>
          </p:nvPr>
        </p:nvSpPr>
        <p:spPr>
          <a:xfrm>
            <a:off x="6346026" y="3490895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3"/>
          </p:nvPr>
        </p:nvSpPr>
        <p:spPr>
          <a:xfrm>
            <a:off x="6346031" y="40307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4" hasCustomPrompt="1"/>
          </p:nvPr>
        </p:nvSpPr>
        <p:spPr>
          <a:xfrm>
            <a:off x="6346031" y="2939850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5"/>
          </p:nvPr>
        </p:nvSpPr>
        <p:spPr>
          <a:xfrm>
            <a:off x="713225" y="475874"/>
            <a:ext cx="7717500" cy="5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ONE_COLUMN_TEXT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42225" y="3289325"/>
            <a:ext cx="3095700" cy="4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4142225" y="1302200"/>
            <a:ext cx="4298100" cy="17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-74175" y="2702400"/>
            <a:ext cx="1600" cy="1600"/>
          </a:xfrm>
          <a:custGeom>
            <a:avLst/>
            <a:gdLst/>
            <a:ahLst/>
            <a:cxnLst/>
            <a:rect l="l" t="t" r="r" b="b"/>
            <a:pathLst>
              <a:path w="64" h="64" extrusionOk="0">
                <a:moveTo>
                  <a:pt x="63" y="0"/>
                </a:moveTo>
                <a:cubicBezTo>
                  <a:pt x="21" y="21"/>
                  <a:pt x="0" y="21"/>
                  <a:pt x="0" y="63"/>
                </a:cubicBezTo>
                <a:cubicBezTo>
                  <a:pt x="42" y="63"/>
                  <a:pt x="63" y="21"/>
                  <a:pt x="63" y="0"/>
                </a:cubicBezTo>
                <a:close/>
              </a:path>
            </a:pathLst>
          </a:custGeom>
          <a:solidFill>
            <a:srgbClr val="D7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-72600" y="2702400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D7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888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352600"/>
            <a:ext cx="7717500" cy="3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11" Type="http://schemas.openxmlformats.org/officeDocument/2006/relationships/customXml" Target="../ink/ink2.xml"/><Relationship Id="rId5" Type="http://schemas.openxmlformats.org/officeDocument/2006/relationships/image" Target="../media/image5.png"/><Relationship Id="rId10" Type="http://schemas.openxmlformats.org/officeDocument/2006/relationships/image" Target="../media/image13.png"/><Relationship Id="rId4" Type="http://schemas.openxmlformats.org/officeDocument/2006/relationships/image" Target="../media/image9.png"/><Relationship Id="rId9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8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3.jpeg"/><Relationship Id="rId4" Type="http://schemas.openxmlformats.org/officeDocument/2006/relationships/image" Target="../media/image19.png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25" y="-889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090600" y="2991075"/>
            <a:ext cx="3571874" cy="3555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1"/>
          <p:cNvSpPr txBox="1">
            <a:spLocks noGrp="1"/>
          </p:cNvSpPr>
          <p:nvPr>
            <p:ph type="ctrTitle"/>
          </p:nvPr>
        </p:nvSpPr>
        <p:spPr>
          <a:xfrm>
            <a:off x="713225" y="1169674"/>
            <a:ext cx="4608600" cy="21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4000" dirty="0"/>
              <a:t>Can Technical Analysis Help </a:t>
            </a:r>
            <a:r>
              <a:rPr lang="de-AT" sz="4000" dirty="0" err="1"/>
              <a:t>to</a:t>
            </a:r>
            <a:r>
              <a:rPr lang="de-AT" sz="4000" dirty="0"/>
              <a:t> </a:t>
            </a:r>
            <a:r>
              <a:rPr lang="de-AT" sz="4000" dirty="0" err="1"/>
              <a:t>Predict</a:t>
            </a:r>
            <a:r>
              <a:rPr lang="de-AT" sz="4000" dirty="0"/>
              <a:t> Future Gold Price?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219" name="Google Shape;219;p41"/>
          <p:cNvSpPr txBox="1">
            <a:spLocks noGrp="1"/>
          </p:cNvSpPr>
          <p:nvPr>
            <p:ph type="subTitle" idx="1"/>
          </p:nvPr>
        </p:nvSpPr>
        <p:spPr>
          <a:xfrm>
            <a:off x="713225" y="3483875"/>
            <a:ext cx="46086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de-AT" dirty="0" err="1"/>
              <a:t>Created</a:t>
            </a:r>
            <a:r>
              <a:rPr lang="de-AT" dirty="0"/>
              <a:t> </a:t>
            </a:r>
            <a:r>
              <a:rPr lang="de-AT" dirty="0" err="1"/>
              <a:t>by</a:t>
            </a:r>
            <a:r>
              <a:rPr lang="de-AT" dirty="0"/>
              <a:t> </a:t>
            </a:r>
            <a:r>
              <a:rPr lang="de-AT" dirty="0" err="1"/>
              <a:t>Anvar</a:t>
            </a:r>
            <a:r>
              <a:rPr lang="de-AT" dirty="0"/>
              <a:t> </a:t>
            </a:r>
            <a:r>
              <a:rPr lang="de-AT" dirty="0" err="1"/>
              <a:t>Akhunjanov</a:t>
            </a:r>
            <a:endParaRPr lang="de-AT" dirty="0"/>
          </a:p>
          <a:p>
            <a:pPr algn="l"/>
            <a:r>
              <a:rPr lang="de-AT" dirty="0"/>
              <a:t>11849406</a:t>
            </a:r>
            <a:endParaRPr lang="ru-AT" dirty="0"/>
          </a:p>
        </p:txBody>
      </p:sp>
      <p:pic>
        <p:nvPicPr>
          <p:cNvPr id="220" name="Google Shape;22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3750" y="1682925"/>
            <a:ext cx="1797024" cy="187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0450" y="120015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85820">
            <a:off x="5804150" y="1973400"/>
            <a:ext cx="1797025" cy="169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6298734">
            <a:off x="5502566" y="877290"/>
            <a:ext cx="1775043" cy="160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40650" y="66577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20450" y="3804825"/>
            <a:ext cx="839381" cy="8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0;p44">
            <a:extLst>
              <a:ext uri="{FF2B5EF4-FFF2-40B4-BE49-F238E27FC236}">
                <a16:creationId xmlns:a16="http://schemas.microsoft.com/office/drawing/2014/main" id="{4748958A-E109-7260-9426-B51123B6366B}"/>
              </a:ext>
            </a:extLst>
          </p:cNvPr>
          <p:cNvSpPr txBox="1">
            <a:spLocks/>
          </p:cNvSpPr>
          <p:nvPr/>
        </p:nvSpPr>
        <p:spPr>
          <a:xfrm>
            <a:off x="3339967" y="73811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Research </a:t>
            </a:r>
            <a:endParaRPr lang="en-US" dirty="0"/>
          </a:p>
        </p:txBody>
      </p:sp>
      <p:sp>
        <p:nvSpPr>
          <p:cNvPr id="4" name="Google Shape;260;p44">
            <a:extLst>
              <a:ext uri="{FF2B5EF4-FFF2-40B4-BE49-F238E27FC236}">
                <a16:creationId xmlns:a16="http://schemas.microsoft.com/office/drawing/2014/main" id="{6EEA5AD8-8037-8E06-BB54-CE9266309844}"/>
              </a:ext>
            </a:extLst>
          </p:cNvPr>
          <p:cNvSpPr txBox="1">
            <a:spLocks/>
          </p:cNvSpPr>
          <p:nvPr/>
        </p:nvSpPr>
        <p:spPr>
          <a:xfrm>
            <a:off x="0" y="832602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Data  </a:t>
            </a:r>
            <a:endParaRPr lang="en-US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AF602314-1719-0B28-F765-EFBB3E065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188849"/>
              </p:ext>
            </p:extLst>
          </p:nvPr>
        </p:nvGraphicFramePr>
        <p:xfrm>
          <a:off x="74907" y="1498266"/>
          <a:ext cx="4323838" cy="370840"/>
        </p:xfrm>
        <a:graphic>
          <a:graphicData uri="http://schemas.openxmlformats.org/drawingml/2006/table">
            <a:tbl>
              <a:tblPr firstRow="1" bandRow="1">
                <a:tableStyleId>{A40186C8-001A-4414-81AC-8E99C181361D}</a:tableStyleId>
              </a:tblPr>
              <a:tblGrid>
                <a:gridCol w="2161919">
                  <a:extLst>
                    <a:ext uri="{9D8B030D-6E8A-4147-A177-3AD203B41FA5}">
                      <a16:colId xmlns:a16="http://schemas.microsoft.com/office/drawing/2014/main" val="282590139"/>
                    </a:ext>
                  </a:extLst>
                </a:gridCol>
                <a:gridCol w="2161919">
                  <a:extLst>
                    <a:ext uri="{9D8B030D-6E8A-4147-A177-3AD203B41FA5}">
                      <a16:colId xmlns:a16="http://schemas.microsoft.com/office/drawing/2014/main" val="60163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World Gold Council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accent6"/>
                          </a:solidFill>
                        </a:rPr>
                        <a:t>https://</a:t>
                      </a:r>
                      <a:r>
                        <a:rPr lang="en-GB" dirty="0" err="1">
                          <a:solidFill>
                            <a:schemeClr val="accent6"/>
                          </a:solidFill>
                        </a:rPr>
                        <a:t>www.gold.org</a:t>
                      </a:r>
                      <a:r>
                        <a:rPr lang="en-GB" dirty="0">
                          <a:solidFill>
                            <a:schemeClr val="accent6"/>
                          </a:solidFill>
                        </a:rPr>
                        <a:t>/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850491"/>
                  </a:ext>
                </a:extLst>
              </a:tr>
            </a:tbl>
          </a:graphicData>
        </a:graphic>
      </p:graphicFrame>
      <p:sp>
        <p:nvSpPr>
          <p:cNvPr id="8" name="Google Shape;260;p44">
            <a:extLst>
              <a:ext uri="{FF2B5EF4-FFF2-40B4-BE49-F238E27FC236}">
                <a16:creationId xmlns:a16="http://schemas.microsoft.com/office/drawing/2014/main" id="{930B6E12-0918-3CEA-E5FF-53DD53214C4E}"/>
              </a:ext>
            </a:extLst>
          </p:cNvPr>
          <p:cNvSpPr txBox="1">
            <a:spLocks/>
          </p:cNvSpPr>
          <p:nvPr/>
        </p:nvSpPr>
        <p:spPr>
          <a:xfrm>
            <a:off x="0" y="2041350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Variables 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E29535-1E84-F5AB-B8D6-A291D94FD5E3}"/>
              </a:ext>
            </a:extLst>
          </p:cNvPr>
          <p:cNvSpPr txBox="1"/>
          <p:nvPr/>
        </p:nvSpPr>
        <p:spPr>
          <a:xfrm>
            <a:off x="74907" y="2571750"/>
            <a:ext cx="24945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A… </a:t>
            </a:r>
            <a:r>
              <a:rPr lang="de-AT" dirty="0" err="1">
                <a:solidFill>
                  <a:schemeClr val="accent6"/>
                </a:solidFill>
              </a:rPr>
              <a:t>Actual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value</a:t>
            </a:r>
            <a:r>
              <a:rPr lang="de-AT" dirty="0">
                <a:solidFill>
                  <a:schemeClr val="accent6"/>
                </a:solidFill>
              </a:rPr>
              <a:t> at </a:t>
            </a:r>
            <a:r>
              <a:rPr lang="de-AT" dirty="0" err="1">
                <a:solidFill>
                  <a:schemeClr val="accent6"/>
                </a:solidFill>
              </a:rPr>
              <a:t>the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day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n</a:t>
            </a:r>
            <a:endParaRPr lang="de-AT" dirty="0">
              <a:solidFill>
                <a:schemeClr val="accent6"/>
              </a:solidFill>
            </a:endParaRPr>
          </a:p>
          <a:p>
            <a:r>
              <a:rPr lang="de-AT" dirty="0">
                <a:solidFill>
                  <a:schemeClr val="accent6"/>
                </a:solidFill>
              </a:rPr>
              <a:t>F… </a:t>
            </a:r>
            <a:r>
              <a:rPr lang="de-AT" dirty="0" err="1">
                <a:solidFill>
                  <a:schemeClr val="accent6"/>
                </a:solidFill>
              </a:rPr>
              <a:t>Estimated</a:t>
            </a:r>
            <a:r>
              <a:rPr lang="de-AT" dirty="0">
                <a:solidFill>
                  <a:schemeClr val="accent6"/>
                </a:solidFill>
              </a:rPr>
              <a:t> Price</a:t>
            </a:r>
          </a:p>
          <a:p>
            <a:r>
              <a:rPr lang="de-AT" dirty="0">
                <a:solidFill>
                  <a:schemeClr val="accent6"/>
                </a:solidFill>
              </a:rPr>
              <a:t>N… </a:t>
            </a:r>
            <a:r>
              <a:rPr lang="de-AT" dirty="0" err="1">
                <a:solidFill>
                  <a:schemeClr val="accent6"/>
                </a:solidFill>
              </a:rPr>
              <a:t>Number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of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days</a:t>
            </a:r>
            <a:endParaRPr lang="de-AT" dirty="0">
              <a:solidFill>
                <a:schemeClr val="accent6"/>
              </a:solidFill>
            </a:endParaRPr>
          </a:p>
          <a:p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13" name="Google Shape;260;p44">
            <a:extLst>
              <a:ext uri="{FF2B5EF4-FFF2-40B4-BE49-F238E27FC236}">
                <a16:creationId xmlns:a16="http://schemas.microsoft.com/office/drawing/2014/main" id="{C7A58A72-EA97-4E5F-D046-0CD90C195CAE}"/>
              </a:ext>
            </a:extLst>
          </p:cNvPr>
          <p:cNvSpPr txBox="1">
            <a:spLocks/>
          </p:cNvSpPr>
          <p:nvPr/>
        </p:nvSpPr>
        <p:spPr>
          <a:xfrm>
            <a:off x="4801402" y="786038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Limitations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CD8C63-83F4-FBFD-BFA8-EFA8E566B344}"/>
              </a:ext>
            </a:extLst>
          </p:cNvPr>
          <p:cNvSpPr txBox="1"/>
          <p:nvPr/>
        </p:nvSpPr>
        <p:spPr>
          <a:xfrm>
            <a:off x="4801402" y="1363002"/>
            <a:ext cx="3495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Gold </a:t>
            </a:r>
            <a:r>
              <a:rPr lang="de-AT" dirty="0" err="1">
                <a:solidFill>
                  <a:schemeClr val="accent6"/>
                </a:solidFill>
              </a:rPr>
              <a:t>performance</a:t>
            </a:r>
            <a:r>
              <a:rPr lang="de-AT" dirty="0">
                <a:solidFill>
                  <a:schemeClr val="accent6"/>
                </a:solidFill>
              </a:rPr>
              <a:t> at </a:t>
            </a:r>
            <a:r>
              <a:rPr lang="de-AT" dirty="0" err="1">
                <a:solidFill>
                  <a:schemeClr val="accent6"/>
                </a:solidFill>
              </a:rPr>
              <a:t>period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from</a:t>
            </a:r>
            <a:r>
              <a:rPr lang="de-AT" dirty="0">
                <a:solidFill>
                  <a:schemeClr val="accent6"/>
                </a:solidFill>
              </a:rPr>
              <a:t> 01.10.2018 </a:t>
            </a:r>
            <a:r>
              <a:rPr lang="de-AT" dirty="0" err="1">
                <a:solidFill>
                  <a:schemeClr val="accent6"/>
                </a:solidFill>
              </a:rPr>
              <a:t>till</a:t>
            </a:r>
            <a:r>
              <a:rPr lang="de-AT" dirty="0">
                <a:solidFill>
                  <a:schemeClr val="accent6"/>
                </a:solidFill>
              </a:rPr>
              <a:t> 01.05.2020</a:t>
            </a:r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15" name="Google Shape;260;p44">
            <a:extLst>
              <a:ext uri="{FF2B5EF4-FFF2-40B4-BE49-F238E27FC236}">
                <a16:creationId xmlns:a16="http://schemas.microsoft.com/office/drawing/2014/main" id="{E581786A-CE1C-8953-95C4-AD9562FD66A1}"/>
              </a:ext>
            </a:extLst>
          </p:cNvPr>
          <p:cNvSpPr txBox="1">
            <a:spLocks/>
          </p:cNvSpPr>
          <p:nvPr/>
        </p:nvSpPr>
        <p:spPr>
          <a:xfrm>
            <a:off x="4801402" y="2189722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Aim  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CFF88C-7BB6-D6E7-DBED-3BDBA572875E}"/>
              </a:ext>
            </a:extLst>
          </p:cNvPr>
          <p:cNvSpPr txBox="1"/>
          <p:nvPr/>
        </p:nvSpPr>
        <p:spPr>
          <a:xfrm>
            <a:off x="4801402" y="2759506"/>
            <a:ext cx="4161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 err="1">
                <a:solidFill>
                  <a:schemeClr val="accent6"/>
                </a:solidFill>
              </a:rPr>
              <a:t>To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identify</a:t>
            </a:r>
            <a:r>
              <a:rPr lang="de-AT" dirty="0">
                <a:solidFill>
                  <a:schemeClr val="accent6"/>
                </a:solidFill>
              </a:rPr>
              <a:t> best-</a:t>
            </a:r>
            <a:r>
              <a:rPr lang="de-AT" dirty="0" err="1">
                <a:solidFill>
                  <a:schemeClr val="accent6"/>
                </a:solidFill>
              </a:rPr>
              <a:t>performing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indicator</a:t>
            </a:r>
            <a:r>
              <a:rPr lang="de-AT" dirty="0">
                <a:solidFill>
                  <a:schemeClr val="accent6"/>
                </a:solidFill>
              </a:rPr>
              <a:t> out </a:t>
            </a:r>
            <a:r>
              <a:rPr lang="de-AT" dirty="0" err="1">
                <a:solidFill>
                  <a:schemeClr val="accent6"/>
                </a:solidFill>
              </a:rPr>
              <a:t>of</a:t>
            </a:r>
            <a:r>
              <a:rPr lang="de-AT" dirty="0">
                <a:solidFill>
                  <a:schemeClr val="accent6"/>
                </a:solidFill>
              </a:rPr>
              <a:t> 3 </a:t>
            </a:r>
            <a:r>
              <a:rPr lang="de-AT" dirty="0" err="1">
                <a:solidFill>
                  <a:schemeClr val="accent6"/>
                </a:solidFill>
              </a:rPr>
              <a:t>given</a:t>
            </a:r>
            <a:endParaRPr lang="de-AT" dirty="0">
              <a:solidFill>
                <a:schemeClr val="accent6"/>
              </a:solidFill>
            </a:endParaRPr>
          </a:p>
          <a:p>
            <a:r>
              <a:rPr lang="de-AT" dirty="0" err="1">
                <a:solidFill>
                  <a:schemeClr val="accent6"/>
                </a:solidFill>
              </a:rPr>
              <a:t>To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detect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if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the</a:t>
            </a:r>
            <a:r>
              <a:rPr lang="de-AT" dirty="0">
                <a:solidFill>
                  <a:schemeClr val="accent6"/>
                </a:solidFill>
              </a:rPr>
              <a:t> MAPE </a:t>
            </a:r>
            <a:r>
              <a:rPr lang="de-AT" dirty="0" err="1">
                <a:solidFill>
                  <a:schemeClr val="accent6"/>
                </a:solidFill>
              </a:rPr>
              <a:t>low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enough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to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be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trustworty</a:t>
            </a:r>
            <a:endParaRPr lang="ru-AT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013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Using Microsoft Excel for Forecasting - Moving Average Model (MAD, MSE and  MAPE)">
            <a:extLst>
              <a:ext uri="{FF2B5EF4-FFF2-40B4-BE49-F238E27FC236}">
                <a16:creationId xmlns:a16="http://schemas.microsoft.com/office/drawing/2014/main" id="{DC79F0E8-CFEB-8C4C-3D86-2A9604B1AB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5" t="50094" r="9439" b="15202"/>
          <a:stretch/>
        </p:blipFill>
        <p:spPr bwMode="auto">
          <a:xfrm>
            <a:off x="991402" y="433137"/>
            <a:ext cx="6987941" cy="1536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3BDDA7BA-93DC-082C-1373-3CACB7EBBD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72836"/>
              </p:ext>
            </p:extLst>
          </p:nvPr>
        </p:nvGraphicFramePr>
        <p:xfrm>
          <a:off x="770966" y="2571750"/>
          <a:ext cx="6492899" cy="1112520"/>
        </p:xfrm>
        <a:graphic>
          <a:graphicData uri="http://schemas.openxmlformats.org/drawingml/2006/table">
            <a:tbl>
              <a:tblPr firstRow="1" bandRow="1">
                <a:tableStyleId>{A40186C8-001A-4414-81AC-8E99C181361D}</a:tableStyleId>
              </a:tblPr>
              <a:tblGrid>
                <a:gridCol w="1102658">
                  <a:extLst>
                    <a:ext uri="{9D8B030D-6E8A-4147-A177-3AD203B41FA5}">
                      <a16:colId xmlns:a16="http://schemas.microsoft.com/office/drawing/2014/main" val="4275331565"/>
                    </a:ext>
                  </a:extLst>
                </a:gridCol>
                <a:gridCol w="752456">
                  <a:extLst>
                    <a:ext uri="{9D8B030D-6E8A-4147-A177-3AD203B41FA5}">
                      <a16:colId xmlns:a16="http://schemas.microsoft.com/office/drawing/2014/main" val="3994059456"/>
                    </a:ext>
                  </a:extLst>
                </a:gridCol>
                <a:gridCol w="927557">
                  <a:extLst>
                    <a:ext uri="{9D8B030D-6E8A-4147-A177-3AD203B41FA5}">
                      <a16:colId xmlns:a16="http://schemas.microsoft.com/office/drawing/2014/main" val="994327965"/>
                    </a:ext>
                  </a:extLst>
                </a:gridCol>
                <a:gridCol w="927557">
                  <a:extLst>
                    <a:ext uri="{9D8B030D-6E8A-4147-A177-3AD203B41FA5}">
                      <a16:colId xmlns:a16="http://schemas.microsoft.com/office/drawing/2014/main" val="995802624"/>
                    </a:ext>
                  </a:extLst>
                </a:gridCol>
                <a:gridCol w="927557">
                  <a:extLst>
                    <a:ext uri="{9D8B030D-6E8A-4147-A177-3AD203B41FA5}">
                      <a16:colId xmlns:a16="http://schemas.microsoft.com/office/drawing/2014/main" val="225067838"/>
                    </a:ext>
                  </a:extLst>
                </a:gridCol>
                <a:gridCol w="927557">
                  <a:extLst>
                    <a:ext uri="{9D8B030D-6E8A-4147-A177-3AD203B41FA5}">
                      <a16:colId xmlns:a16="http://schemas.microsoft.com/office/drawing/2014/main" val="850260918"/>
                    </a:ext>
                  </a:extLst>
                </a:gridCol>
                <a:gridCol w="927557">
                  <a:extLst>
                    <a:ext uri="{9D8B030D-6E8A-4147-A177-3AD203B41FA5}">
                      <a16:colId xmlns:a16="http://schemas.microsoft.com/office/drawing/2014/main" val="3748469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Day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P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F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Error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>
                          <a:solidFill>
                            <a:schemeClr val="accent6"/>
                          </a:solidFill>
                        </a:rPr>
                        <a:t>IErrorI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Error^2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 err="1">
                          <a:solidFill>
                            <a:schemeClr val="accent6"/>
                          </a:solidFill>
                        </a:rPr>
                        <a:t>I%ErrorI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20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01.10.2018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259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…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>
                          <a:solidFill>
                            <a:schemeClr val="accent6"/>
                          </a:solidFill>
                        </a:rPr>
                        <a:t>Total </a:t>
                      </a:r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AT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90320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D05B080-D331-F6CD-6A1D-235A145DB1EF}"/>
              </a:ext>
            </a:extLst>
          </p:cNvPr>
          <p:cNvSpPr txBox="1"/>
          <p:nvPr/>
        </p:nvSpPr>
        <p:spPr>
          <a:xfrm>
            <a:off x="4572000" y="3684270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MAD</a:t>
            </a:r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C9CCD-B7DA-A6A3-6DBA-05B1B70B57F9}"/>
              </a:ext>
            </a:extLst>
          </p:cNvPr>
          <p:cNvSpPr txBox="1"/>
          <p:nvPr/>
        </p:nvSpPr>
        <p:spPr>
          <a:xfrm>
            <a:off x="5513295" y="3684270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MSE</a:t>
            </a:r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5B71FC-161A-4926-900E-AF4AF391B183}"/>
              </a:ext>
            </a:extLst>
          </p:cNvPr>
          <p:cNvSpPr txBox="1"/>
          <p:nvPr/>
        </p:nvSpPr>
        <p:spPr>
          <a:xfrm>
            <a:off x="6444972" y="3684269"/>
            <a:ext cx="694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MAPE</a:t>
            </a:r>
            <a:endParaRPr lang="ru-AT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08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60;p44">
            <a:extLst>
              <a:ext uri="{FF2B5EF4-FFF2-40B4-BE49-F238E27FC236}">
                <a16:creationId xmlns:a16="http://schemas.microsoft.com/office/drawing/2014/main" id="{72471C12-1BF4-AE67-0E4D-9A4754AF3B8A}"/>
              </a:ext>
            </a:extLst>
          </p:cNvPr>
          <p:cNvSpPr txBox="1">
            <a:spLocks/>
          </p:cNvSpPr>
          <p:nvPr/>
        </p:nvSpPr>
        <p:spPr>
          <a:xfrm>
            <a:off x="3339967" y="73811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Luterature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7E8B13-77B3-36E8-C589-6292BE8D6BD7}"/>
              </a:ext>
            </a:extLst>
          </p:cNvPr>
          <p:cNvSpPr txBox="1"/>
          <p:nvPr/>
        </p:nvSpPr>
        <p:spPr>
          <a:xfrm>
            <a:off x="732621" y="823551"/>
            <a:ext cx="822409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/>
                </a:solidFill>
              </a:rPr>
              <a:t>Murphy, J. J. (1999). Technical Analysis of the Financial Markets. New York, NY: Penguin Random House.</a:t>
            </a:r>
          </a:p>
          <a:p>
            <a:r>
              <a:rPr lang="en-GB" dirty="0">
                <a:solidFill>
                  <a:schemeClr val="accent6"/>
                </a:solidFill>
              </a:rPr>
              <a:t>Marshall, B. R., </a:t>
            </a:r>
            <a:r>
              <a:rPr lang="en-GB" dirty="0" err="1">
                <a:solidFill>
                  <a:schemeClr val="accent6"/>
                </a:solidFill>
              </a:rPr>
              <a:t>Cahan</a:t>
            </a:r>
            <a:r>
              <a:rPr lang="en-GB" dirty="0">
                <a:solidFill>
                  <a:schemeClr val="accent6"/>
                </a:solidFill>
              </a:rPr>
              <a:t>, R. H., </a:t>
            </a:r>
            <a:r>
              <a:rPr lang="en-GB" dirty="0" err="1">
                <a:solidFill>
                  <a:schemeClr val="accent6"/>
                </a:solidFill>
              </a:rPr>
              <a:t>Cahan</a:t>
            </a:r>
            <a:r>
              <a:rPr lang="en-GB" dirty="0">
                <a:solidFill>
                  <a:schemeClr val="accent6"/>
                </a:solidFill>
              </a:rPr>
              <a:t>, J. M. (2008b). Can commodity futures be profitably traded with quantitative timing strategies? Journal of Banking and Finance, 32(9), 1810-1819. </a:t>
            </a:r>
          </a:p>
          <a:p>
            <a:r>
              <a:rPr lang="en-GB" dirty="0" err="1">
                <a:solidFill>
                  <a:schemeClr val="accent6"/>
                </a:solidFill>
              </a:rPr>
              <a:t>Menkhoff</a:t>
            </a:r>
            <a:r>
              <a:rPr lang="en-GB" dirty="0">
                <a:solidFill>
                  <a:schemeClr val="accent6"/>
                </a:solidFill>
              </a:rPr>
              <a:t>, L. (2010). The use of technical analysis by fund managers: International evidence, Journal of Banking &amp; Finance, 34(11), 2573-2586. </a:t>
            </a:r>
          </a:p>
          <a:p>
            <a:r>
              <a:rPr lang="en-GB" dirty="0">
                <a:solidFill>
                  <a:schemeClr val="accent6"/>
                </a:solidFill>
              </a:rPr>
              <a:t>Hiller, D., Draper, P., Faff, R., 2006. So precious metals shine? An investment perspective. Financial Analysts Journal 62, 2, 98--106. </a:t>
            </a:r>
          </a:p>
          <a:p>
            <a:r>
              <a:rPr lang="en-GB" dirty="0">
                <a:solidFill>
                  <a:schemeClr val="accent6"/>
                </a:solidFill>
              </a:rPr>
              <a:t>Baur, D.G., and Lucey, B.M. (2010): Is Gold a Hedge or a Safe Haven? An Analysis of Stocks, Bonds and Gold, in: Financial Review, Vol. 45, 217-229. </a:t>
            </a:r>
          </a:p>
          <a:p>
            <a:r>
              <a:rPr lang="en-GB" dirty="0">
                <a:solidFill>
                  <a:schemeClr val="accent6"/>
                </a:solidFill>
              </a:rPr>
              <a:t>Urquhart, A., Batten, J., Lucey, B., &amp; McGroarty, F. (Year of publication). Does technical analysis beat the market? </a:t>
            </a:r>
          </a:p>
          <a:p>
            <a:r>
              <a:rPr lang="en-GB" dirty="0" err="1">
                <a:solidFill>
                  <a:schemeClr val="accent6"/>
                </a:solidFill>
              </a:rPr>
              <a:t>Cervello</a:t>
            </a:r>
            <a:r>
              <a:rPr lang="en-GB" dirty="0">
                <a:solidFill>
                  <a:schemeClr val="accent6"/>
                </a:solidFill>
              </a:rPr>
              <a:t>́-</a:t>
            </a:r>
            <a:r>
              <a:rPr lang="en-GB" dirty="0" err="1">
                <a:solidFill>
                  <a:schemeClr val="accent6"/>
                </a:solidFill>
              </a:rPr>
              <a:t>Royo</a:t>
            </a:r>
            <a:r>
              <a:rPr lang="en-GB" dirty="0">
                <a:solidFill>
                  <a:schemeClr val="accent6"/>
                </a:solidFill>
              </a:rPr>
              <a:t>, R., </a:t>
            </a:r>
            <a:r>
              <a:rPr lang="en-GB" dirty="0" err="1">
                <a:solidFill>
                  <a:schemeClr val="accent6"/>
                </a:solidFill>
              </a:rPr>
              <a:t>Guijarro</a:t>
            </a:r>
            <a:r>
              <a:rPr lang="en-GB" dirty="0">
                <a:solidFill>
                  <a:schemeClr val="accent6"/>
                </a:solidFill>
              </a:rPr>
              <a:t>, F., </a:t>
            </a:r>
            <a:r>
              <a:rPr lang="en-GB" dirty="0" err="1">
                <a:solidFill>
                  <a:schemeClr val="accent6"/>
                </a:solidFill>
              </a:rPr>
              <a:t>Michniuk</a:t>
            </a:r>
            <a:r>
              <a:rPr lang="en-GB" dirty="0">
                <a:solidFill>
                  <a:schemeClr val="accent6"/>
                </a:solidFill>
              </a:rPr>
              <a:t>, K. (2015). Stock market trading rule based on pattern recognition and technical analysis: Forecasting the DJIA index with intraday data. Expert </a:t>
            </a:r>
          </a:p>
          <a:p>
            <a:r>
              <a:rPr lang="en-GB" dirty="0">
                <a:solidFill>
                  <a:schemeClr val="accent6"/>
                </a:solidFill>
              </a:rPr>
              <a:t>Systems with Applications, 42(14), 5963-5975.</a:t>
            </a:r>
            <a:br>
              <a:rPr lang="en-GB" dirty="0">
                <a:solidFill>
                  <a:schemeClr val="accent6"/>
                </a:solidFill>
              </a:rPr>
            </a:br>
            <a:r>
              <a:rPr lang="en-GB" dirty="0" err="1">
                <a:solidFill>
                  <a:schemeClr val="accent6"/>
                </a:solidFill>
              </a:rPr>
              <a:t>Atanasova</a:t>
            </a:r>
            <a:r>
              <a:rPr lang="en-GB" dirty="0">
                <a:solidFill>
                  <a:schemeClr val="accent6"/>
                </a:solidFill>
              </a:rPr>
              <a:t>, C.V. and Hudson, R.S. (2010). Technical trading rules and calendar anomalies - Are they the same phenomena? Economics Letters, 106(2), 128-130. </a:t>
            </a:r>
          </a:p>
          <a:p>
            <a:endParaRPr lang="ru-AT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493125" y="23223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50" y="3311067"/>
            <a:ext cx="1782850" cy="1677633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55"/>
          <p:cNvSpPr txBox="1">
            <a:spLocks noGrp="1"/>
          </p:cNvSpPr>
          <p:nvPr>
            <p:ph type="title"/>
          </p:nvPr>
        </p:nvSpPr>
        <p:spPr>
          <a:xfrm>
            <a:off x="1500450" y="1614300"/>
            <a:ext cx="6143100" cy="19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T</a:t>
            </a:r>
            <a:r>
              <a:rPr lang="en" dirty="0">
                <a:solidFill>
                  <a:schemeClr val="lt1"/>
                </a:solidFill>
              </a:rPr>
              <a:t>hank you for attention!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460" name="Google Shape;46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1300" y="-13931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020500" y="306850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625" y="389732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6275" y="376992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75" y="34251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226050" y="-15577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24353" y="-282552"/>
            <a:ext cx="1887293" cy="196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5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7078783" y="-103500"/>
            <a:ext cx="1932591" cy="204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>
            <a:spLocks noGrp="1"/>
          </p:cNvSpPr>
          <p:nvPr>
            <p:ph type="title"/>
          </p:nvPr>
        </p:nvSpPr>
        <p:spPr>
          <a:xfrm>
            <a:off x="712350" y="475488"/>
            <a:ext cx="77193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de-AT" sz="3200" dirty="0"/>
              <a:t>Table </a:t>
            </a:r>
            <a:r>
              <a:rPr lang="de-AT" sz="3200" dirty="0" err="1"/>
              <a:t>of</a:t>
            </a:r>
            <a:r>
              <a:rPr lang="de-AT" sz="3200" dirty="0"/>
              <a:t> Contents </a:t>
            </a:r>
            <a:r>
              <a:rPr lang="de-AT" sz="3200" dirty="0" err="1"/>
              <a:t>of</a:t>
            </a:r>
            <a:r>
              <a:rPr lang="de-AT" sz="3200" dirty="0"/>
              <a:t> Bachelor Thesis:</a:t>
            </a:r>
            <a:endParaRPr lang="ru-AT" sz="3200" dirty="0"/>
          </a:p>
        </p:txBody>
      </p:sp>
      <p:sp>
        <p:nvSpPr>
          <p:cNvPr id="231" name="Google Shape;231;p42"/>
          <p:cNvSpPr txBox="1">
            <a:spLocks noGrp="1"/>
          </p:cNvSpPr>
          <p:nvPr>
            <p:ph type="subTitle" idx="1"/>
          </p:nvPr>
        </p:nvSpPr>
        <p:spPr>
          <a:xfrm>
            <a:off x="0" y="873258"/>
            <a:ext cx="5384800" cy="3698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Abstract 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1. Introduction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1.1. Background of the Study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1.2. Aim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1.3. Limitations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1.4. Thesis Structure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Theoretical Framework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2.1.1. Efficient Market Hypothesis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2.1.2. Technical Analysis described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2.1.3. Technical vs. Fundamental Forecasting 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2.1.4. Diversification of  Technical Analysis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Indicatots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2.1.5. Bullish and Bearish Market, Momentum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2.2. Support and Resistance lines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2.3. Moving Average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2.3.1. SMA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2.3.2. WMA</a:t>
            </a:r>
          </a:p>
          <a:p>
            <a:pPr marL="12700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	2.3.3. EMA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623AB7-83E4-2C8F-4EE2-8C6BD1A18D12}"/>
              </a:ext>
            </a:extLst>
          </p:cNvPr>
          <p:cNvSpPr txBox="1"/>
          <p:nvPr/>
        </p:nvSpPr>
        <p:spPr>
          <a:xfrm>
            <a:off x="5166659" y="1005888"/>
            <a:ext cx="291938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3. Research Methods</a:t>
            </a:r>
          </a:p>
          <a:p>
            <a:r>
              <a:rPr lang="en-US" sz="1400" dirty="0">
                <a:solidFill>
                  <a:schemeClr val="tx2"/>
                </a:solidFill>
              </a:rPr>
              <a:t>	3.1. Variables</a:t>
            </a:r>
          </a:p>
          <a:p>
            <a:r>
              <a:rPr lang="en-US" sz="1400" dirty="0">
                <a:solidFill>
                  <a:schemeClr val="tx2"/>
                </a:solidFill>
              </a:rPr>
              <a:t>	3.2. Data</a:t>
            </a:r>
          </a:p>
          <a:p>
            <a:r>
              <a:rPr lang="en-US" sz="1400" dirty="0">
                <a:solidFill>
                  <a:schemeClr val="tx2"/>
                </a:solidFill>
              </a:rPr>
              <a:t>	3.3. Methodology</a:t>
            </a:r>
          </a:p>
          <a:p>
            <a:r>
              <a:rPr lang="en-US" sz="1400" dirty="0">
                <a:solidFill>
                  <a:schemeClr val="tx2"/>
                </a:solidFill>
              </a:rPr>
              <a:t>4. Results</a:t>
            </a:r>
          </a:p>
          <a:p>
            <a:r>
              <a:rPr lang="en-US" sz="1400" dirty="0">
                <a:solidFill>
                  <a:schemeClr val="tx2"/>
                </a:solidFill>
              </a:rPr>
              <a:t>	4.1. Empirical Findings</a:t>
            </a:r>
          </a:p>
          <a:p>
            <a:r>
              <a:rPr lang="en-US" sz="1400" dirty="0">
                <a:solidFill>
                  <a:schemeClr val="tx2"/>
                </a:solidFill>
              </a:rPr>
              <a:t>	4.2.  Comparison</a:t>
            </a:r>
          </a:p>
          <a:p>
            <a:r>
              <a:rPr lang="en-US" sz="1400" dirty="0">
                <a:solidFill>
                  <a:schemeClr val="tx2"/>
                </a:solidFill>
              </a:rPr>
              <a:t>5. Conclusion</a:t>
            </a:r>
          </a:p>
          <a:p>
            <a:r>
              <a:rPr lang="en-US" sz="1400" dirty="0">
                <a:solidFill>
                  <a:schemeClr val="tx2"/>
                </a:solidFill>
              </a:rPr>
              <a:t>6. References</a:t>
            </a:r>
            <a:endParaRPr lang="ru-AT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09150" y="-13343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8125" y="23814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125" y="164610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85820">
            <a:off x="1806825" y="2041650"/>
            <a:ext cx="1797025" cy="169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0700" y="2324400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2425" y="36043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9800" y="881338"/>
            <a:ext cx="1797024" cy="187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5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16">
            <a:off x="611167" y="2555715"/>
            <a:ext cx="1775044" cy="160052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60;p44">
            <a:extLst>
              <a:ext uri="{FF2B5EF4-FFF2-40B4-BE49-F238E27FC236}">
                <a16:creationId xmlns:a16="http://schemas.microsoft.com/office/drawing/2014/main" id="{8BBAC7BF-D796-05BC-A13F-BF63CF0733E7}"/>
              </a:ext>
            </a:extLst>
          </p:cNvPr>
          <p:cNvSpPr txBox="1">
            <a:spLocks/>
          </p:cNvSpPr>
          <p:nvPr/>
        </p:nvSpPr>
        <p:spPr>
          <a:xfrm>
            <a:off x="3793924" y="391288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Josefin Sans"/>
              <a:buNone/>
              <a:defRPr sz="2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Josefin Sans"/>
              <a:buNone/>
              <a:defRPr sz="2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sz="2800"/>
              <a:t>INTRODUCTION</a:t>
            </a:r>
            <a:endParaRPr lang="en-GB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8CA906-B854-BC96-749E-5AC9DDC93C84}"/>
              </a:ext>
            </a:extLst>
          </p:cNvPr>
          <p:cNvSpPr txBox="1"/>
          <p:nvPr/>
        </p:nvSpPr>
        <p:spPr>
          <a:xfrm>
            <a:off x="4125875" y="1294447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sz="1400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vast majority of fund managers use technical analysis (</a:t>
            </a:r>
            <a:r>
              <a:rPr lang="en-GB" sz="1400" dirty="0" err="1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Menkhoff</a:t>
            </a:r>
            <a:r>
              <a:rPr lang="en-GB" sz="1400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2010) </a:t>
            </a:r>
            <a:endParaRPr lang="en-GB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2253E3-5D0F-38C7-7EB4-414B6BDC4300}"/>
              </a:ext>
            </a:extLst>
          </p:cNvPr>
          <p:cNvSpPr txBox="1"/>
          <p:nvPr/>
        </p:nvSpPr>
        <p:spPr>
          <a:xfrm>
            <a:off x="4095217" y="2264380"/>
            <a:ext cx="49798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introduction of new capital requirements for banks has enhanced demand for liquid assets (Lucey and Li 2015) </a:t>
            </a:r>
            <a:endParaRPr lang="en-GB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D47B80-DFE9-59E0-5DBC-16CC0CD3F813}"/>
              </a:ext>
            </a:extLst>
          </p:cNvPr>
          <p:cNvSpPr txBox="1"/>
          <p:nvPr/>
        </p:nvSpPr>
        <p:spPr>
          <a:xfrm>
            <a:off x="4125875" y="3160359"/>
            <a:ext cx="49798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dirty="0">
                <a:solidFill>
                  <a:schemeClr val="accent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recious metal commodities may be seen as safe destinations for funds during periods of stock high market volatility. (Hiller, Draper, and Faff 2006) </a:t>
            </a:r>
            <a:endParaRPr lang="en-GB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637419" y="323088"/>
            <a:ext cx="8345216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r>
              <a:rPr lang="en-GB" dirty="0"/>
              <a:t>Efficient Market Hypothesis (</a:t>
            </a:r>
            <a:r>
              <a:rPr lang="en-GB" dirty="0" err="1"/>
              <a:t>Fama</a:t>
            </a:r>
            <a:r>
              <a:rPr lang="en-GB" dirty="0"/>
              <a:t> 1970)</a:t>
            </a:r>
            <a:endParaRPr dirty="0"/>
          </a:p>
        </p:txBody>
      </p: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03F69201-90B8-B8B7-CDF1-008EC3CDC4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6303235"/>
              </p:ext>
            </p:extLst>
          </p:nvPr>
        </p:nvGraphicFramePr>
        <p:xfrm>
          <a:off x="1147921" y="86429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2" name="Google Shape;8719;p87">
            <a:extLst>
              <a:ext uri="{FF2B5EF4-FFF2-40B4-BE49-F238E27FC236}">
                <a16:creationId xmlns:a16="http://schemas.microsoft.com/office/drawing/2014/main" id="{17FBA072-1739-9967-A6F1-72B38F3DCD86}"/>
              </a:ext>
            </a:extLst>
          </p:cNvPr>
          <p:cNvGrpSpPr/>
          <p:nvPr/>
        </p:nvGrpSpPr>
        <p:grpSpPr>
          <a:xfrm>
            <a:off x="7100049" y="3214462"/>
            <a:ext cx="1818921" cy="1605950"/>
            <a:chOff x="7608988" y="2093194"/>
            <a:chExt cx="817276" cy="672147"/>
          </a:xfrm>
          <a:pattFill prst="pct5">
            <a:fgClr>
              <a:schemeClr val="accent1"/>
            </a:fgClr>
            <a:bgClr>
              <a:schemeClr val="bg1"/>
            </a:bgClr>
          </a:pattFill>
        </p:grpSpPr>
        <p:cxnSp>
          <p:nvCxnSpPr>
            <p:cNvPr id="63" name="Google Shape;8720;p87">
              <a:extLst>
                <a:ext uri="{FF2B5EF4-FFF2-40B4-BE49-F238E27FC236}">
                  <a16:creationId xmlns:a16="http://schemas.microsoft.com/office/drawing/2014/main" id="{3587D3DB-3476-F50F-C6BA-C2E73A0D5704}"/>
                </a:ext>
              </a:extLst>
            </p:cNvPr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8721;p87">
              <a:extLst>
                <a:ext uri="{FF2B5EF4-FFF2-40B4-BE49-F238E27FC236}">
                  <a16:creationId xmlns:a16="http://schemas.microsoft.com/office/drawing/2014/main" id="{B55B0C49-D071-287B-F8CD-5914244AA9C1}"/>
                </a:ext>
              </a:extLst>
            </p:cNvPr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8722;p87">
              <a:extLst>
                <a:ext uri="{FF2B5EF4-FFF2-40B4-BE49-F238E27FC236}">
                  <a16:creationId xmlns:a16="http://schemas.microsoft.com/office/drawing/2014/main" id="{2E6CF675-909B-861D-7A16-57E18A081A5A}"/>
                </a:ext>
              </a:extLst>
            </p:cNvPr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8723;p87">
              <a:extLst>
                <a:ext uri="{FF2B5EF4-FFF2-40B4-BE49-F238E27FC236}">
                  <a16:creationId xmlns:a16="http://schemas.microsoft.com/office/drawing/2014/main" id="{3A35343B-8632-FD59-007B-88D5C32BDBE5}"/>
                </a:ext>
              </a:extLst>
            </p:cNvPr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8724;p87">
              <a:extLst>
                <a:ext uri="{FF2B5EF4-FFF2-40B4-BE49-F238E27FC236}">
                  <a16:creationId xmlns:a16="http://schemas.microsoft.com/office/drawing/2014/main" id="{53D51BD1-C772-6812-2988-E84CAA07DD7B}"/>
                </a:ext>
              </a:extLst>
            </p:cNvPr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8725;p87">
              <a:extLst>
                <a:ext uri="{FF2B5EF4-FFF2-40B4-BE49-F238E27FC236}">
                  <a16:creationId xmlns:a16="http://schemas.microsoft.com/office/drawing/2014/main" id="{047CA585-D7C3-AF9B-3DD3-12EB7F737FED}"/>
                </a:ext>
              </a:extLst>
            </p:cNvPr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2" name="Google Shape;8726;p87">
              <a:extLst>
                <a:ext uri="{FF2B5EF4-FFF2-40B4-BE49-F238E27FC236}">
                  <a16:creationId xmlns:a16="http://schemas.microsoft.com/office/drawing/2014/main" id="{23414276-215B-A2F0-22D0-EC340D86B985}"/>
                </a:ext>
              </a:extLst>
            </p:cNvPr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  <a:grpFill/>
          </p:grpSpPr>
          <p:grpSp>
            <p:nvGrpSpPr>
              <p:cNvPr id="263" name="Google Shape;8727;p87">
                <a:extLst>
                  <a:ext uri="{FF2B5EF4-FFF2-40B4-BE49-F238E27FC236}">
                    <a16:creationId xmlns:a16="http://schemas.microsoft.com/office/drawing/2014/main" id="{18B480E3-8D56-9A55-D0FF-420344917177}"/>
                  </a:ext>
                </a:extLst>
              </p:cNvPr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  <a:grpFill/>
            </p:grpSpPr>
            <p:sp>
              <p:nvSpPr>
                <p:cNvPr id="272" name="Google Shape;8728;p87">
                  <a:extLst>
                    <a:ext uri="{FF2B5EF4-FFF2-40B4-BE49-F238E27FC236}">
                      <a16:creationId xmlns:a16="http://schemas.microsoft.com/office/drawing/2014/main" id="{469109F0-1FD1-AF32-AE7B-13A0CDE450FE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8729;p87">
                  <a:extLst>
                    <a:ext uri="{FF2B5EF4-FFF2-40B4-BE49-F238E27FC236}">
                      <a16:creationId xmlns:a16="http://schemas.microsoft.com/office/drawing/2014/main" id="{0E100C22-99F4-8827-AD71-ECEA1B0608A3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8730;p87">
                  <a:extLst>
                    <a:ext uri="{FF2B5EF4-FFF2-40B4-BE49-F238E27FC236}">
                      <a16:creationId xmlns:a16="http://schemas.microsoft.com/office/drawing/2014/main" id="{A4786292-39E2-0422-0FE5-FD3B0977A49C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8731;p87">
                  <a:extLst>
                    <a:ext uri="{FF2B5EF4-FFF2-40B4-BE49-F238E27FC236}">
                      <a16:creationId xmlns:a16="http://schemas.microsoft.com/office/drawing/2014/main" id="{5F7E5B81-2B85-5B81-9456-300F88E1E9B2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8732;p87">
                  <a:extLst>
                    <a:ext uri="{FF2B5EF4-FFF2-40B4-BE49-F238E27FC236}">
                      <a16:creationId xmlns:a16="http://schemas.microsoft.com/office/drawing/2014/main" id="{078D4944-F3EE-AF1C-2C2E-339FB177FC12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8733;p87">
                  <a:extLst>
                    <a:ext uri="{FF2B5EF4-FFF2-40B4-BE49-F238E27FC236}">
                      <a16:creationId xmlns:a16="http://schemas.microsoft.com/office/drawing/2014/main" id="{06E15D0B-CC3B-6982-4F3E-448DE34A4E27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8734;p87">
                  <a:extLst>
                    <a:ext uri="{FF2B5EF4-FFF2-40B4-BE49-F238E27FC236}">
                      <a16:creationId xmlns:a16="http://schemas.microsoft.com/office/drawing/2014/main" id="{DA61D193-7309-AB29-E3D0-7D2BFF27C2BE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" name="Google Shape;8735;p87">
                <a:extLst>
                  <a:ext uri="{FF2B5EF4-FFF2-40B4-BE49-F238E27FC236}">
                    <a16:creationId xmlns:a16="http://schemas.microsoft.com/office/drawing/2014/main" id="{124203F8-4D06-D1C6-0D79-DA30697326F4}"/>
                  </a:ext>
                </a:extLst>
              </p:cNvPr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  <a:grpFill/>
            </p:grpSpPr>
            <p:sp>
              <p:nvSpPr>
                <p:cNvPr id="265" name="Google Shape;8736;p87">
                  <a:extLst>
                    <a:ext uri="{FF2B5EF4-FFF2-40B4-BE49-F238E27FC236}">
                      <a16:creationId xmlns:a16="http://schemas.microsoft.com/office/drawing/2014/main" id="{CF09DFF1-821C-D2AD-C5C0-8C57F9F3BFF9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8737;p87">
                  <a:extLst>
                    <a:ext uri="{FF2B5EF4-FFF2-40B4-BE49-F238E27FC236}">
                      <a16:creationId xmlns:a16="http://schemas.microsoft.com/office/drawing/2014/main" id="{2229177D-4C16-C16A-558C-A676783272C6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8738;p87">
                  <a:extLst>
                    <a:ext uri="{FF2B5EF4-FFF2-40B4-BE49-F238E27FC236}">
                      <a16:creationId xmlns:a16="http://schemas.microsoft.com/office/drawing/2014/main" id="{8FB0E017-AE31-34F0-5EA0-644A9A88F715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8739;p87">
                  <a:extLst>
                    <a:ext uri="{FF2B5EF4-FFF2-40B4-BE49-F238E27FC236}">
                      <a16:creationId xmlns:a16="http://schemas.microsoft.com/office/drawing/2014/main" id="{4A662FF3-2C11-AB72-20B4-5729FF613159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8740;p87">
                  <a:extLst>
                    <a:ext uri="{FF2B5EF4-FFF2-40B4-BE49-F238E27FC236}">
                      <a16:creationId xmlns:a16="http://schemas.microsoft.com/office/drawing/2014/main" id="{2F695765-640E-4B82-2D1F-26A9EA6830AF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8741;p87">
                  <a:extLst>
                    <a:ext uri="{FF2B5EF4-FFF2-40B4-BE49-F238E27FC236}">
                      <a16:creationId xmlns:a16="http://schemas.microsoft.com/office/drawing/2014/main" id="{CFC20E76-7931-3D9A-47E3-32D1E4836B84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8742;p87">
                  <a:extLst>
                    <a:ext uri="{FF2B5EF4-FFF2-40B4-BE49-F238E27FC236}">
                      <a16:creationId xmlns:a16="http://schemas.microsoft.com/office/drawing/2014/main" id="{D7BCC45E-B9A4-7927-982C-702A71023D82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74316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>
            <a:spLocks noGrp="1"/>
          </p:cNvSpPr>
          <p:nvPr>
            <p:ph type="ctrTitle" idx="6"/>
          </p:nvPr>
        </p:nvSpPr>
        <p:spPr>
          <a:xfrm>
            <a:off x="713225" y="3490894"/>
            <a:ext cx="208470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HISTORY REPEATS ITSELT</a:t>
            </a:r>
            <a:endParaRPr dirty="0"/>
          </a:p>
        </p:txBody>
      </p:sp>
      <p:sp>
        <p:nvSpPr>
          <p:cNvPr id="242" name="Google Shape;242;p43"/>
          <p:cNvSpPr txBox="1">
            <a:spLocks noGrp="1"/>
          </p:cNvSpPr>
          <p:nvPr>
            <p:ph type="title" idx="8"/>
          </p:nvPr>
        </p:nvSpPr>
        <p:spPr>
          <a:xfrm>
            <a:off x="1100908" y="2956237"/>
            <a:ext cx="208470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43" name="Google Shape;243;p43"/>
          <p:cNvSpPr txBox="1">
            <a:spLocks noGrp="1"/>
          </p:cNvSpPr>
          <p:nvPr>
            <p:ph type="ctrTitle" idx="15"/>
          </p:nvPr>
        </p:nvSpPr>
        <p:spPr>
          <a:xfrm>
            <a:off x="556778" y="486734"/>
            <a:ext cx="8291879" cy="52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analysis and its core premisses</a:t>
            </a:r>
          </a:p>
        </p:txBody>
      </p:sp>
      <p:sp>
        <p:nvSpPr>
          <p:cNvPr id="244" name="Google Shape;244;p43"/>
          <p:cNvSpPr txBox="1">
            <a:spLocks noGrp="1"/>
          </p:cNvSpPr>
          <p:nvPr>
            <p:ph type="ctrTitle"/>
          </p:nvPr>
        </p:nvSpPr>
        <p:spPr>
          <a:xfrm>
            <a:off x="706980" y="1650344"/>
            <a:ext cx="228048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 ACTIONS DISCOUNT EVERYTHING</a:t>
            </a:r>
            <a:endParaRPr dirty="0"/>
          </a:p>
        </p:txBody>
      </p:sp>
      <p:sp>
        <p:nvSpPr>
          <p:cNvPr id="246" name="Google Shape;246;p43"/>
          <p:cNvSpPr txBox="1">
            <a:spLocks noGrp="1"/>
          </p:cNvSpPr>
          <p:nvPr>
            <p:ph type="title" idx="2"/>
          </p:nvPr>
        </p:nvSpPr>
        <p:spPr>
          <a:xfrm>
            <a:off x="1254240" y="1151208"/>
            <a:ext cx="208470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7" name="Google Shape;247;p43"/>
          <p:cNvSpPr txBox="1">
            <a:spLocks noGrp="1"/>
          </p:cNvSpPr>
          <p:nvPr>
            <p:ph type="ctrTitle" idx="3"/>
          </p:nvPr>
        </p:nvSpPr>
        <p:spPr>
          <a:xfrm>
            <a:off x="6771976" y="2571750"/>
            <a:ext cx="1411774" cy="577800"/>
          </a:xfrm>
          <a:prstGeom prst="rect">
            <a:avLst/>
          </a:prstGeom>
        </p:spPr>
        <p:txBody>
          <a:bodyPr spcFirstLastPara="1" wrap="square" lIns="274300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PRICE MOVES IN TREND</a:t>
            </a:r>
            <a:endParaRPr dirty="0"/>
          </a:p>
        </p:txBody>
      </p:sp>
      <p:sp>
        <p:nvSpPr>
          <p:cNvPr id="249" name="Google Shape;249;p43"/>
          <p:cNvSpPr txBox="1">
            <a:spLocks noGrp="1"/>
          </p:cNvSpPr>
          <p:nvPr>
            <p:ph type="title" idx="5"/>
          </p:nvPr>
        </p:nvSpPr>
        <p:spPr>
          <a:xfrm>
            <a:off x="5987208" y="2129271"/>
            <a:ext cx="2084700" cy="576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3E13CAC-D0D6-71D4-0FCD-C9C545D69DF5}"/>
              </a:ext>
            </a:extLst>
          </p:cNvPr>
          <p:cNvGrpSpPr/>
          <p:nvPr/>
        </p:nvGrpSpPr>
        <p:grpSpPr>
          <a:xfrm>
            <a:off x="2970710" y="1250071"/>
            <a:ext cx="3016498" cy="3957358"/>
            <a:chOff x="3329525" y="1193192"/>
            <a:chExt cx="3016498" cy="3957358"/>
          </a:xfrm>
        </p:grpSpPr>
        <p:grpSp>
          <p:nvGrpSpPr>
            <p:cNvPr id="236" name="Google Shape;236;p43"/>
            <p:cNvGrpSpPr/>
            <p:nvPr/>
          </p:nvGrpSpPr>
          <p:grpSpPr>
            <a:xfrm>
              <a:off x="3329525" y="1640123"/>
              <a:ext cx="2637351" cy="3510427"/>
              <a:chOff x="3329525" y="1640123"/>
              <a:chExt cx="2637351" cy="3510427"/>
            </a:xfrm>
          </p:grpSpPr>
          <p:pic>
            <p:nvPicPr>
              <p:cNvPr id="237" name="Google Shape;237;p4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329525" y="1640123"/>
                <a:ext cx="2637351" cy="26252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8" name="Google Shape;238;p43"/>
              <p:cNvPicPr preferRelativeResize="0"/>
              <p:nvPr/>
            </p:nvPicPr>
            <p:blipFill rotWithShape="1">
              <a:blip r:embed="rId3">
                <a:alphaModFix/>
              </a:blip>
              <a:srcRect t="15104" r="70676" b="15097"/>
              <a:stretch/>
            </p:blipFill>
            <p:spPr>
              <a:xfrm rot="5400000">
                <a:off x="4063387" y="3386038"/>
                <a:ext cx="1047401" cy="24816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" name="Группа 1">
              <a:extLst>
                <a:ext uri="{FF2B5EF4-FFF2-40B4-BE49-F238E27FC236}">
                  <a16:creationId xmlns:a16="http://schemas.microsoft.com/office/drawing/2014/main" id="{02A2F9C2-2457-596B-5C4B-B901E54EB33A}"/>
                </a:ext>
              </a:extLst>
            </p:cNvPr>
            <p:cNvGrpSpPr/>
            <p:nvPr/>
          </p:nvGrpSpPr>
          <p:grpSpPr>
            <a:xfrm>
              <a:off x="3530300" y="1193192"/>
              <a:ext cx="2815723" cy="3212125"/>
              <a:chOff x="3306883" y="1260950"/>
              <a:chExt cx="2815723" cy="3212125"/>
            </a:xfrm>
          </p:grpSpPr>
          <p:pic>
            <p:nvPicPr>
              <p:cNvPr id="239" name="Google Shape;239;p4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493791" y="3305724"/>
                <a:ext cx="1344325" cy="1167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3" name="Google Shape;253;p43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 flipH="1">
                <a:off x="3575325" y="2428300"/>
                <a:ext cx="1952275" cy="20447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4" name="Google Shape;254;p4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flipH="1">
                <a:off x="3306883" y="1260950"/>
                <a:ext cx="1932591" cy="20447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5" name="Google Shape;255;p43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5283225" y="1537375"/>
                <a:ext cx="839381" cy="8037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45"/>
          <p:cNvGrpSpPr/>
          <p:nvPr/>
        </p:nvGrpSpPr>
        <p:grpSpPr>
          <a:xfrm>
            <a:off x="5358125" y="-218100"/>
            <a:ext cx="3654949" cy="6082201"/>
            <a:chOff x="5358125" y="-218100"/>
            <a:chExt cx="3654949" cy="6082201"/>
          </a:xfrm>
        </p:grpSpPr>
        <p:pic>
          <p:nvPicPr>
            <p:cNvPr id="276" name="Google Shape;27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58125" y="-2181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5441200" y="23086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8" name="Google Shape;27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8912" y="2308592"/>
            <a:ext cx="1782850" cy="167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833428" y="1476424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2500" y="17744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337103">
            <a:off x="6009199" y="3023474"/>
            <a:ext cx="1385975" cy="124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47191" y="3292725"/>
            <a:ext cx="1000659" cy="51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C9926E7F-C93A-D7CF-9FCD-4E5A12C08716}"/>
              </a:ext>
            </a:extLst>
          </p:cNvPr>
          <p:cNvCxnSpPr/>
          <p:nvPr/>
        </p:nvCxnSpPr>
        <p:spPr>
          <a:xfrm>
            <a:off x="381965" y="3680749"/>
            <a:ext cx="460672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Рукописный ввод 7">
                <a:extLst>
                  <a:ext uri="{FF2B5EF4-FFF2-40B4-BE49-F238E27FC236}">
                    <a16:creationId xmlns:a16="http://schemas.microsoft.com/office/drawing/2014/main" id="{4B19BE48-A8AC-9E38-301B-A9DA07F4F1E2}"/>
                  </a:ext>
                </a:extLst>
              </p14:cNvPr>
              <p14:cNvContentPartPr/>
              <p14:nvPr/>
            </p14:nvContentPartPr>
            <p14:xfrm>
              <a:off x="2553717" y="3692028"/>
              <a:ext cx="360" cy="360"/>
            </p14:xfrm>
          </p:contentPart>
        </mc:Choice>
        <mc:Fallback>
          <p:pic>
            <p:nvPicPr>
              <p:cNvPr id="8" name="Рукописный ввод 7">
                <a:extLst>
                  <a:ext uri="{FF2B5EF4-FFF2-40B4-BE49-F238E27FC236}">
                    <a16:creationId xmlns:a16="http://schemas.microsoft.com/office/drawing/2014/main" id="{4B19BE48-A8AC-9E38-301B-A9DA07F4F1E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44717" y="36830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3EFDC08D-F0DB-C2ED-255F-31358C635E47}"/>
                  </a:ext>
                </a:extLst>
              </p14:cNvPr>
              <p14:cNvContentPartPr/>
              <p14:nvPr/>
            </p14:nvContentPartPr>
            <p14:xfrm>
              <a:off x="2479197" y="3646308"/>
              <a:ext cx="90360" cy="95760"/>
            </p14:xfrm>
          </p:contentPart>
        </mc:Choice>
        <mc:Fallback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3EFDC08D-F0DB-C2ED-255F-31358C635E4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470557" y="3637668"/>
                <a:ext cx="108000" cy="1134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5D2F90F-A010-A9D7-616A-8BC08EF5B707}"/>
              </a:ext>
            </a:extLst>
          </p:cNvPr>
          <p:cNvSpPr txBox="1"/>
          <p:nvPr/>
        </p:nvSpPr>
        <p:spPr>
          <a:xfrm>
            <a:off x="4946029" y="3394323"/>
            <a:ext cx="234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t</a:t>
            </a:r>
            <a:endParaRPr lang="ru-AT" dirty="0">
              <a:solidFill>
                <a:schemeClr val="accent6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A14C523-C326-5B10-B0A5-C85855DDC599}"/>
              </a:ext>
            </a:extLst>
          </p:cNvPr>
          <p:cNvCxnSpPr>
            <a:cxnSpLocks/>
          </p:cNvCxnSpPr>
          <p:nvPr/>
        </p:nvCxnSpPr>
        <p:spPr>
          <a:xfrm flipV="1">
            <a:off x="2524377" y="1476424"/>
            <a:ext cx="0" cy="26099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0E0DC3B-BF16-862C-913C-B540A820BF8C}"/>
              </a:ext>
            </a:extLst>
          </p:cNvPr>
          <p:cNvCxnSpPr>
            <a:cxnSpLocks/>
          </p:cNvCxnSpPr>
          <p:nvPr/>
        </p:nvCxnSpPr>
        <p:spPr>
          <a:xfrm flipH="1">
            <a:off x="214001" y="2308592"/>
            <a:ext cx="23103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7F19E375-5957-CD71-59D4-8005597E572A}"/>
              </a:ext>
            </a:extLst>
          </p:cNvPr>
          <p:cNvCxnSpPr>
            <a:cxnSpLocks/>
          </p:cNvCxnSpPr>
          <p:nvPr/>
        </p:nvCxnSpPr>
        <p:spPr>
          <a:xfrm>
            <a:off x="2524377" y="2308592"/>
            <a:ext cx="2273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B7A9AF0-AD71-4A8E-6690-7B9B0BF43190}"/>
              </a:ext>
            </a:extLst>
          </p:cNvPr>
          <p:cNvSpPr txBox="1"/>
          <p:nvPr/>
        </p:nvSpPr>
        <p:spPr>
          <a:xfrm>
            <a:off x="136737" y="1645408"/>
            <a:ext cx="2464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chemeClr val="accent6"/>
                </a:solidFill>
              </a:rPr>
              <a:t>Fundamentalist </a:t>
            </a:r>
            <a:r>
              <a:rPr lang="de-AT" dirty="0" err="1">
                <a:solidFill>
                  <a:schemeClr val="accent6"/>
                </a:solidFill>
              </a:rPr>
              <a:t>asks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why</a:t>
            </a:r>
            <a:r>
              <a:rPr lang="de-AT" dirty="0">
                <a:solidFill>
                  <a:schemeClr val="accent6"/>
                </a:solidFill>
              </a:rPr>
              <a:t>, </a:t>
            </a:r>
            <a:r>
              <a:rPr lang="de-AT" dirty="0" err="1">
                <a:solidFill>
                  <a:schemeClr val="accent6"/>
                </a:solidFill>
              </a:rPr>
              <a:t>what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the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reason</a:t>
            </a:r>
            <a:r>
              <a:rPr lang="de-AT" dirty="0">
                <a:solidFill>
                  <a:schemeClr val="accent6"/>
                </a:solidFill>
              </a:rPr>
              <a:t> was</a:t>
            </a:r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9CF55A-7596-B1AB-E9D7-D30AE3F78169}"/>
              </a:ext>
            </a:extLst>
          </p:cNvPr>
          <p:cNvSpPr txBox="1"/>
          <p:nvPr/>
        </p:nvSpPr>
        <p:spPr>
          <a:xfrm>
            <a:off x="2580310" y="1735692"/>
            <a:ext cx="2025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>
                <a:solidFill>
                  <a:schemeClr val="accent6"/>
                </a:solidFill>
              </a:rPr>
              <a:t>Technician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ask</a:t>
            </a:r>
            <a:r>
              <a:rPr lang="de-AT" dirty="0">
                <a:solidFill>
                  <a:schemeClr val="accent6"/>
                </a:solidFill>
              </a:rPr>
              <a:t> </a:t>
            </a:r>
            <a:r>
              <a:rPr lang="de-AT" dirty="0" err="1">
                <a:solidFill>
                  <a:schemeClr val="accent6"/>
                </a:solidFill>
              </a:rPr>
              <a:t>what</a:t>
            </a:r>
            <a:r>
              <a:rPr lang="de-AT" dirty="0">
                <a:solidFill>
                  <a:schemeClr val="accent6"/>
                </a:solidFill>
              </a:rPr>
              <a:t> will happen </a:t>
            </a:r>
            <a:r>
              <a:rPr lang="de-AT" dirty="0" err="1">
                <a:solidFill>
                  <a:schemeClr val="accent6"/>
                </a:solidFill>
              </a:rPr>
              <a:t>next</a:t>
            </a:r>
            <a:endParaRPr lang="ru-AT" dirty="0">
              <a:solidFill>
                <a:schemeClr val="accent6"/>
              </a:solidFill>
            </a:endParaRPr>
          </a:p>
        </p:txBody>
      </p:sp>
      <p:sp>
        <p:nvSpPr>
          <p:cNvPr id="24" name="Google Shape;260;p44">
            <a:extLst>
              <a:ext uri="{FF2B5EF4-FFF2-40B4-BE49-F238E27FC236}">
                <a16:creationId xmlns:a16="http://schemas.microsoft.com/office/drawing/2014/main" id="{6BA1DFD8-1008-3446-F5E6-4DE53D8B9A68}"/>
              </a:ext>
            </a:extLst>
          </p:cNvPr>
          <p:cNvSpPr txBox="1">
            <a:spLocks/>
          </p:cNvSpPr>
          <p:nvPr/>
        </p:nvSpPr>
        <p:spPr>
          <a:xfrm>
            <a:off x="114290" y="209501"/>
            <a:ext cx="5418408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Technical vs. Fundamental Forecasting</a:t>
            </a:r>
            <a:endParaRPr lang="en-US" dirty="0"/>
          </a:p>
        </p:txBody>
      </p:sp>
      <p:pic>
        <p:nvPicPr>
          <p:cNvPr id="3074" name="Picture 2" descr="Top 10 Chart Patterns Every Trader Needs to Know | IG International">
            <a:extLst>
              <a:ext uri="{FF2B5EF4-FFF2-40B4-BE49-F238E27FC236}">
                <a16:creationId xmlns:a16="http://schemas.microsoft.com/office/drawing/2014/main" id="{7828C511-628A-9034-27A8-95F4FBA87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102" y="851471"/>
            <a:ext cx="4057918" cy="317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1017C7D1-4C37-141A-C0A8-488357DAD3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416035"/>
              </p:ext>
            </p:extLst>
          </p:nvPr>
        </p:nvGraphicFramePr>
        <p:xfrm>
          <a:off x="-1893025" y="1399821"/>
          <a:ext cx="7661188" cy="33302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Google Shape;260;p44">
            <a:extLst>
              <a:ext uri="{FF2B5EF4-FFF2-40B4-BE49-F238E27FC236}">
                <a16:creationId xmlns:a16="http://schemas.microsoft.com/office/drawing/2014/main" id="{E089DF52-06C6-7B0F-FA33-72BCD6379306}"/>
              </a:ext>
            </a:extLst>
          </p:cNvPr>
          <p:cNvSpPr txBox="1">
            <a:spLocks/>
          </p:cNvSpPr>
          <p:nvPr/>
        </p:nvSpPr>
        <p:spPr>
          <a:xfrm>
            <a:off x="0" y="167084"/>
            <a:ext cx="6883844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Diversification of  Technical Analysis Indicatots</a:t>
            </a:r>
            <a:endParaRPr lang="en-US" dirty="0"/>
          </a:p>
        </p:txBody>
      </p:sp>
      <p:pic>
        <p:nvPicPr>
          <p:cNvPr id="2054" name="Picture 6" descr="Momentum Oscillator - Fidelity">
            <a:extLst>
              <a:ext uri="{FF2B5EF4-FFF2-40B4-BE49-F238E27FC236}">
                <a16:creationId xmlns:a16="http://schemas.microsoft.com/office/drawing/2014/main" id="{B25E4155-4635-6D40-4E07-61D122A8A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029" y="716311"/>
            <a:ext cx="3692971" cy="211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op 10 Chart Patterns Every Trader Needs to Know | IG International">
            <a:extLst>
              <a:ext uri="{FF2B5EF4-FFF2-40B4-BE49-F238E27FC236}">
                <a16:creationId xmlns:a16="http://schemas.microsoft.com/office/drawing/2014/main" id="{8A17567A-E784-2704-1ABF-BF781B8AF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687" y="3064932"/>
            <a:ext cx="2584626" cy="223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rading Volume - Complete Guide (with Examples)">
            <a:extLst>
              <a:ext uri="{FF2B5EF4-FFF2-40B4-BE49-F238E27FC236}">
                <a16:creationId xmlns:a16="http://schemas.microsoft.com/office/drawing/2014/main" id="{21A85FFC-4E4F-C603-DADF-535D55CF1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031" y="2870369"/>
            <a:ext cx="3692970" cy="2259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306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0" y="64186"/>
            <a:ext cx="40842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Support and Resistance lines</a:t>
            </a:r>
            <a:endParaRPr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CBEC329-69E7-DB23-CEC3-1E9E2C247CF0}"/>
              </a:ext>
            </a:extLst>
          </p:cNvPr>
          <p:cNvGrpSpPr/>
          <p:nvPr/>
        </p:nvGrpSpPr>
        <p:grpSpPr>
          <a:xfrm>
            <a:off x="-87159" y="1246340"/>
            <a:ext cx="3587794" cy="3660626"/>
            <a:chOff x="653987" y="1167725"/>
            <a:chExt cx="3587794" cy="3660626"/>
          </a:xfrm>
        </p:grpSpPr>
        <p:pic>
          <p:nvPicPr>
            <p:cNvPr id="262" name="Google Shape;262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3987" y="1167725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3" name="Google Shape;263;p4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0225" y="2469463"/>
              <a:ext cx="3408968" cy="11402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4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1040281">
              <a:off x="735446" y="2410897"/>
              <a:ext cx="3408965" cy="12933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4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771486" y="1704051"/>
              <a:ext cx="1026100" cy="23364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4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107288" y="2577850"/>
              <a:ext cx="1001075" cy="2250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4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3402400" y="3258525"/>
              <a:ext cx="839381" cy="803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8" name="Google Shape;268;p4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965300" y="3586366"/>
              <a:ext cx="704744" cy="740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BDE617D-7AB3-81DC-FC76-3C5A024EBB64}"/>
              </a:ext>
            </a:extLst>
          </p:cNvPr>
          <p:cNvSpPr txBox="1"/>
          <p:nvPr/>
        </p:nvSpPr>
        <p:spPr>
          <a:xfrm>
            <a:off x="3921959" y="3952859"/>
            <a:ext cx="50954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dirty="0">
                <a:solidFill>
                  <a:schemeClr val="accent6"/>
                </a:solidFill>
                <a:latin typeface="SourceSansPro"/>
              </a:rPr>
              <a:t>  </a:t>
            </a:r>
            <a:r>
              <a:rPr lang="en-GB" b="0" i="0" u="none" strike="noStrike" dirty="0">
                <a:solidFill>
                  <a:schemeClr val="accent6"/>
                </a:solidFill>
                <a:effectLst/>
                <a:latin typeface="SourceSansPro"/>
              </a:rPr>
              <a:t>Support occurs where a downtrend is expected to pause due to a concentration of demand.</a:t>
            </a:r>
          </a:p>
          <a:p>
            <a:pPr algn="l"/>
            <a:r>
              <a:rPr lang="en-GB" b="0" i="0" u="none" strike="noStrike" dirty="0">
                <a:solidFill>
                  <a:schemeClr val="accent6"/>
                </a:solidFill>
                <a:effectLst/>
                <a:latin typeface="SourceSansPro"/>
              </a:rPr>
              <a:t>  Resistance occurs where an uptrend is expected to pause temporarily, due to a concentration of supply. </a:t>
            </a:r>
          </a:p>
        </p:txBody>
      </p:sp>
      <p:pic>
        <p:nvPicPr>
          <p:cNvPr id="4098" name="Picture 2" descr="How To Find Support and Resistance Levels For Beginners - Basic Introduction">
            <a:extLst>
              <a:ext uri="{FF2B5EF4-FFF2-40B4-BE49-F238E27FC236}">
                <a16:creationId xmlns:a16="http://schemas.microsoft.com/office/drawing/2014/main" id="{12358458-951B-4721-0E3A-DF5E2ECDFA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90"/>
          <a:stretch/>
        </p:blipFill>
        <p:spPr bwMode="auto">
          <a:xfrm>
            <a:off x="3375359" y="1002610"/>
            <a:ext cx="5749562" cy="2824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60;p44">
            <a:extLst>
              <a:ext uri="{FF2B5EF4-FFF2-40B4-BE49-F238E27FC236}">
                <a16:creationId xmlns:a16="http://schemas.microsoft.com/office/drawing/2014/main" id="{D22A05F6-BDB0-37E9-C4CB-B48D2BAFBB15}"/>
              </a:ext>
            </a:extLst>
          </p:cNvPr>
          <p:cNvSpPr txBox="1">
            <a:spLocks/>
          </p:cNvSpPr>
          <p:nvPr/>
        </p:nvSpPr>
        <p:spPr>
          <a:xfrm>
            <a:off x="2529900" y="256692"/>
            <a:ext cx="408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41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Josefin Sans"/>
              <a:buNone/>
              <a:defRPr sz="16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Moving Averages</a:t>
            </a:r>
            <a:endParaRPr lang="en-US" dirty="0"/>
          </a:p>
        </p:txBody>
      </p:sp>
      <p:pic>
        <p:nvPicPr>
          <p:cNvPr id="1028" name="Picture 4" descr="Weighted Moving Average (WMA) Definition | Forexpedia™ by BabyPips.com">
            <a:extLst>
              <a:ext uri="{FF2B5EF4-FFF2-40B4-BE49-F238E27FC236}">
                <a16:creationId xmlns:a16="http://schemas.microsoft.com/office/drawing/2014/main" id="{DF3294F7-4E83-CE23-8BB5-3855BBA74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979" y="866274"/>
            <a:ext cx="5342021" cy="360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Рисунок 12" descr="Изображение выглядит как текст, снимок экрана, Шрифт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8CCEF40E-2518-3300-D362-A882070AF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439" y="2295691"/>
            <a:ext cx="3809418" cy="1141261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текст, Шрифт, линия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F48B98E0-C855-2632-B23F-BC58AD10A7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16134"/>
            <a:ext cx="3801979" cy="1522182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екст, Шрифт, чек, белый&#10;&#10;Автоматически созданное описание">
            <a:extLst>
              <a:ext uri="{FF2B5EF4-FFF2-40B4-BE49-F238E27FC236}">
                <a16:creationId xmlns:a16="http://schemas.microsoft.com/office/drawing/2014/main" id="{11C68E08-CAE2-7379-9A22-0611AAA13B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439" y="716944"/>
            <a:ext cx="3809418" cy="149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15706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 and Gold Pitch Deck by Slidesgo">
  <a:themeElements>
    <a:clrScheme name="Simple Light">
      <a:dk1>
        <a:srgbClr val="000000"/>
      </a:dk1>
      <a:lt1>
        <a:srgbClr val="E9C78C"/>
      </a:lt1>
      <a:dk2>
        <a:srgbClr val="FAECD3"/>
      </a:dk2>
      <a:lt2>
        <a:srgbClr val="FFFFFF"/>
      </a:lt2>
      <a:accent1>
        <a:srgbClr val="E2E2E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696</Words>
  <Application>Microsoft Macintosh PowerPoint</Application>
  <PresentationFormat>Экран (16:9)</PresentationFormat>
  <Paragraphs>100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Arial</vt:lpstr>
      <vt:lpstr>Cardo</vt:lpstr>
      <vt:lpstr>Josefin Sans</vt:lpstr>
      <vt:lpstr>Fira Sans Extra Condensed Medium</vt:lpstr>
      <vt:lpstr>SourceSansPro</vt:lpstr>
      <vt:lpstr>Roboto Condensed Light</vt:lpstr>
      <vt:lpstr>Anaheim</vt:lpstr>
      <vt:lpstr>Open Sans</vt:lpstr>
      <vt:lpstr>Black and Gold Pitch Deck by Slidesgo</vt:lpstr>
      <vt:lpstr>Can Technical Analysis Help to Predict Future Gold Price?</vt:lpstr>
      <vt:lpstr>Table of Contents of Bachelor Thesis:</vt:lpstr>
      <vt:lpstr>Презентация PowerPoint</vt:lpstr>
      <vt:lpstr>Efficient Market Hypothesis (Fama 1970)</vt:lpstr>
      <vt:lpstr>HISTORY REPEATS ITSELT</vt:lpstr>
      <vt:lpstr>Презентация PowerPoint</vt:lpstr>
      <vt:lpstr>Презентация PowerPoint</vt:lpstr>
      <vt:lpstr>Support and Resistance lines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Technical Analysis Help to Predict Future Gold Price?</dc:title>
  <cp:lastModifiedBy>njbpgk2osg@univie.onmicrosoft.com</cp:lastModifiedBy>
  <cp:revision>2</cp:revision>
  <dcterms:modified xsi:type="dcterms:W3CDTF">2024-04-22T12:41:04Z</dcterms:modified>
</cp:coreProperties>
</file>